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5" r:id="rId19"/>
    <p:sldId id="257" r:id="rId20"/>
    <p:sldId id="281" r:id="rId21"/>
    <p:sldId id="278" r:id="rId22"/>
    <p:sldId id="279" r:id="rId23"/>
    <p:sldId id="282" r:id="rId24"/>
    <p:sldId id="283" r:id="rId25"/>
    <p:sldId id="284" r:id="rId26"/>
    <p:sldId id="285" r:id="rId27"/>
    <p:sldId id="286" r:id="rId28"/>
    <p:sldId id="277" r:id="rId29"/>
    <p:sldId id="280" r:id="rId30"/>
    <p:sldId id="276" r:id="rId3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10/16/17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2168" y="2610491"/>
            <a:ext cx="7886700" cy="1582737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Arial"/>
                <a:cs typeface="Arial"/>
              </a:rPr>
              <a:t>Diversidad de </a:t>
            </a:r>
            <a:r>
              <a:rPr lang="es-CO" dirty="0" smtClean="0">
                <a:latin typeface="Arial"/>
                <a:cs typeface="Arial"/>
              </a:rPr>
              <a:t>Clase </a:t>
            </a:r>
            <a:r>
              <a:rPr lang="es-CO" dirty="0" smtClean="0">
                <a:latin typeface="Arial"/>
                <a:cs typeface="Arial"/>
              </a:rPr>
              <a:t>y </a:t>
            </a:r>
            <a:r>
              <a:rPr lang="es-CO" dirty="0" smtClean="0">
                <a:latin typeface="Arial"/>
                <a:cs typeface="Arial"/>
              </a:rPr>
              <a:t>Preferencias </a:t>
            </a:r>
            <a:r>
              <a:rPr lang="es-CO" dirty="0">
                <a:latin typeface="Arial"/>
                <a:cs typeface="Arial"/>
              </a:rPr>
              <a:t>R</a:t>
            </a:r>
            <a:r>
              <a:rPr lang="es-CO" dirty="0" smtClean="0">
                <a:latin typeface="Arial"/>
                <a:cs typeface="Arial"/>
              </a:rPr>
              <a:t>edistributivas</a:t>
            </a:r>
            <a:endParaRPr lang="es-CO" dirty="0">
              <a:latin typeface="Arial"/>
              <a:cs typeface="Arial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769291" y="4444321"/>
            <a:ext cx="7886700" cy="158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500" dirty="0" smtClean="0">
                <a:latin typeface="Arial"/>
                <a:cs typeface="Arial"/>
              </a:rPr>
              <a:t>Juliana Londoño Vélez</a:t>
            </a:r>
          </a:p>
          <a:p>
            <a:endParaRPr lang="es-CO" sz="2500" dirty="0" smtClean="0">
              <a:latin typeface="Arial"/>
              <a:cs typeface="Arial"/>
            </a:endParaRPr>
          </a:p>
          <a:p>
            <a:r>
              <a:rPr lang="es-CO" sz="2500" dirty="0" smtClean="0">
                <a:latin typeface="Arial"/>
                <a:cs typeface="Arial"/>
              </a:rPr>
              <a:t>Candidata a PhD en Economía</a:t>
            </a:r>
          </a:p>
          <a:p>
            <a:r>
              <a:rPr lang="es-CO" sz="2500" dirty="0" smtClean="0">
                <a:latin typeface="Arial"/>
                <a:cs typeface="Arial"/>
              </a:rPr>
              <a:t>Universidad de California, Berkeley</a:t>
            </a:r>
            <a:endParaRPr lang="es-CO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SPP </a:t>
            </a:r>
            <a:r>
              <a:rPr lang="en-US" dirty="0" err="1" smtClean="0">
                <a:latin typeface="Arial"/>
                <a:cs typeface="Arial"/>
              </a:rPr>
              <a:t>promovió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exitosamente</a:t>
            </a:r>
            <a:r>
              <a:rPr lang="en-US" dirty="0" smtClean="0">
                <a:latin typeface="Arial"/>
                <a:cs typeface="Arial"/>
              </a:rPr>
              <a:t> la </a:t>
            </a:r>
            <a:r>
              <a:rPr lang="en-US" dirty="0" err="1" smtClean="0">
                <a:latin typeface="Arial"/>
                <a:cs typeface="Arial"/>
              </a:rPr>
              <a:t>diversidad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clase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5314"/>
            <a:ext cx="7886700" cy="408063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38% de los </a:t>
            </a:r>
            <a:r>
              <a:rPr lang="en-US" sz="2000" dirty="0" err="1" smtClean="0">
                <a:latin typeface="Arial"/>
                <a:cs typeface="Arial"/>
              </a:rPr>
              <a:t>estudiantes</a:t>
            </a:r>
            <a:r>
              <a:rPr lang="en-US" sz="2000" dirty="0" smtClean="0">
                <a:latin typeface="Arial"/>
                <a:cs typeface="Arial"/>
              </a:rPr>
              <a:t> de primer </a:t>
            </a:r>
            <a:r>
              <a:rPr lang="en-US" sz="2000" dirty="0" err="1" smtClean="0">
                <a:latin typeface="Arial"/>
                <a:cs typeface="Arial"/>
              </a:rPr>
              <a:t>semestre</a:t>
            </a:r>
            <a:r>
              <a:rPr lang="en-US" sz="2000" dirty="0" smtClean="0">
                <a:latin typeface="Arial"/>
                <a:cs typeface="Arial"/>
              </a:rPr>
              <a:t> en 2016-1 son “</a:t>
            </a:r>
            <a:r>
              <a:rPr lang="en-US" sz="2000" dirty="0" err="1" smtClean="0">
                <a:latin typeface="Arial"/>
                <a:cs typeface="Arial"/>
              </a:rPr>
              <a:t>Pilos</a:t>
            </a:r>
            <a:r>
              <a:rPr lang="en-US" sz="2000" dirty="0" smtClean="0">
                <a:latin typeface="Arial"/>
                <a:cs typeface="Arial"/>
              </a:rPr>
              <a:t>”: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estrato_Andes_2016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5" y="2543274"/>
            <a:ext cx="5397731" cy="39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Gran </a:t>
            </a:r>
            <a:r>
              <a:rPr lang="en-US" dirty="0" err="1" smtClean="0">
                <a:latin typeface="Arial"/>
                <a:cs typeface="Arial"/>
              </a:rPr>
              <a:t>variación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Pilos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por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programa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20225"/>
            <a:ext cx="7886700" cy="505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i="1" dirty="0">
                <a:latin typeface="Arial"/>
                <a:cs typeface="Arial"/>
              </a:rPr>
              <a:t>Nota: </a:t>
            </a:r>
            <a:r>
              <a:rPr lang="en-US" sz="1000" dirty="0">
                <a:latin typeface="Arial"/>
                <a:cs typeface="Arial"/>
              </a:rPr>
              <a:t>El </a:t>
            </a:r>
            <a:r>
              <a:rPr lang="en-US" sz="1000" dirty="0" err="1">
                <a:latin typeface="Arial"/>
                <a:cs typeface="Arial"/>
              </a:rPr>
              <a:t>número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encima</a:t>
            </a:r>
            <a:r>
              <a:rPr lang="en-US" sz="1000" dirty="0">
                <a:latin typeface="Arial"/>
                <a:cs typeface="Arial"/>
              </a:rPr>
              <a:t> de </a:t>
            </a:r>
            <a:r>
              <a:rPr lang="en-US" sz="1000" dirty="0" err="1">
                <a:latin typeface="Arial"/>
                <a:cs typeface="Arial"/>
              </a:rPr>
              <a:t>cada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barra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representa</a:t>
            </a:r>
            <a:r>
              <a:rPr lang="en-US" sz="1000" dirty="0">
                <a:latin typeface="Arial"/>
                <a:cs typeface="Arial"/>
              </a:rPr>
              <a:t> en </a:t>
            </a:r>
            <a:r>
              <a:rPr lang="en-US" sz="1000" dirty="0" err="1">
                <a:latin typeface="Arial"/>
                <a:cs typeface="Arial"/>
              </a:rPr>
              <a:t>número</a:t>
            </a:r>
            <a:r>
              <a:rPr lang="en-US" sz="1000" dirty="0">
                <a:latin typeface="Arial"/>
                <a:cs typeface="Arial"/>
              </a:rPr>
              <a:t> total de </a:t>
            </a:r>
            <a:r>
              <a:rPr lang="en-US" sz="1000" dirty="0" err="1">
                <a:latin typeface="Arial"/>
                <a:cs typeface="Arial"/>
              </a:rPr>
              <a:t>primíparos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matriculados</a:t>
            </a:r>
            <a:r>
              <a:rPr lang="en-US" sz="1000" dirty="0">
                <a:latin typeface="Arial"/>
                <a:cs typeface="Arial"/>
              </a:rPr>
              <a:t> en </a:t>
            </a:r>
            <a:r>
              <a:rPr lang="en-US" sz="1000" dirty="0" err="1">
                <a:latin typeface="Arial"/>
                <a:cs typeface="Arial"/>
              </a:rPr>
              <a:t>ese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programa</a:t>
            </a:r>
            <a:r>
              <a:rPr lang="en-US" sz="1000" dirty="0">
                <a:latin typeface="Arial"/>
                <a:cs typeface="Arial"/>
              </a:rPr>
              <a:t> en 2015-1. La </a:t>
            </a:r>
            <a:r>
              <a:rPr lang="en-US" sz="1000" dirty="0" err="1">
                <a:latin typeface="Arial"/>
                <a:cs typeface="Arial"/>
              </a:rPr>
              <a:t>variación</a:t>
            </a:r>
            <a:r>
              <a:rPr lang="en-US" sz="1000" dirty="0">
                <a:latin typeface="Arial"/>
                <a:cs typeface="Arial"/>
              </a:rPr>
              <a:t> en el </a:t>
            </a:r>
            <a:r>
              <a:rPr lang="en-US" sz="1000" dirty="0" err="1">
                <a:latin typeface="Arial"/>
                <a:cs typeface="Arial"/>
              </a:rPr>
              <a:t>porcentaje</a:t>
            </a:r>
            <a:r>
              <a:rPr lang="en-US" sz="1000" dirty="0">
                <a:latin typeface="Arial"/>
                <a:cs typeface="Arial"/>
              </a:rPr>
              <a:t> de </a:t>
            </a:r>
            <a:r>
              <a:rPr lang="en-US" sz="1000" dirty="0" err="1">
                <a:latin typeface="Arial"/>
                <a:cs typeface="Arial"/>
              </a:rPr>
              <a:t>Pilos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por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programa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refleja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una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combinación</a:t>
            </a:r>
            <a:r>
              <a:rPr lang="en-US" sz="1000" dirty="0">
                <a:latin typeface="Arial"/>
                <a:cs typeface="Arial"/>
              </a:rPr>
              <a:t> de </a:t>
            </a:r>
            <a:r>
              <a:rPr lang="en-US" sz="1000" dirty="0" err="1">
                <a:latin typeface="Arial"/>
                <a:cs typeface="Arial"/>
              </a:rPr>
              <a:t>gustos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personales</a:t>
            </a:r>
            <a:r>
              <a:rPr lang="en-US" sz="1000" dirty="0">
                <a:latin typeface="Arial"/>
                <a:cs typeface="Arial"/>
              </a:rPr>
              <a:t> y </a:t>
            </a:r>
            <a:r>
              <a:rPr lang="en-US" sz="1000" dirty="0" err="1">
                <a:latin typeface="Arial"/>
                <a:cs typeface="Arial"/>
              </a:rPr>
              <a:t>diferencias</a:t>
            </a:r>
            <a:r>
              <a:rPr lang="en-US" sz="1000" dirty="0">
                <a:latin typeface="Arial"/>
                <a:cs typeface="Arial"/>
              </a:rPr>
              <a:t> en </a:t>
            </a:r>
            <a:r>
              <a:rPr lang="en-US" sz="1000" dirty="0" err="1">
                <a:latin typeface="Arial"/>
                <a:cs typeface="Arial"/>
              </a:rPr>
              <a:t>cuán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selectivos</a:t>
            </a:r>
            <a:r>
              <a:rPr lang="en-US" sz="1000" dirty="0">
                <a:latin typeface="Arial"/>
                <a:cs typeface="Arial"/>
              </a:rPr>
              <a:t> son los </a:t>
            </a:r>
            <a:r>
              <a:rPr lang="en-US" sz="1000" dirty="0" err="1">
                <a:latin typeface="Arial"/>
                <a:cs typeface="Arial"/>
              </a:rPr>
              <a:t>programas</a:t>
            </a:r>
            <a:r>
              <a:rPr lang="en-US" sz="1000" dirty="0">
                <a:latin typeface="Arial"/>
                <a:cs typeface="Arial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ratamiento_an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04" y="1749615"/>
            <a:ext cx="5839752" cy="42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8682"/>
            <a:ext cx="7886700" cy="473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000" dirty="0" smtClean="0">
                <a:latin typeface="Arial"/>
                <a:cs typeface="Arial"/>
              </a:rPr>
              <a:t>SPP cambió las carácterísticas de los estudiantes en esta universidad de élite:</a:t>
            </a:r>
          </a:p>
          <a:p>
            <a:pPr marL="0" indent="0">
              <a:buNone/>
            </a:pPr>
            <a:endParaRPr lang="es-CO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dirty="0" smtClean="0">
                <a:latin typeface="Arial"/>
                <a:cs typeface="Arial"/>
              </a:rPr>
              <a:t>Entrada significativa de estudiantes de bajos ingresos</a:t>
            </a:r>
          </a:p>
          <a:p>
            <a:pPr marL="0" indent="0">
              <a:buNone/>
            </a:pPr>
            <a:endParaRPr lang="es-CO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b="1" dirty="0" smtClean="0">
                <a:latin typeface="Arial"/>
                <a:cs typeface="Arial"/>
              </a:rPr>
              <a:t>Aumento de la habilidad cognitiva de los estudiantes admitidos</a:t>
            </a:r>
            <a:endParaRPr lang="es-CO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7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SPP </a:t>
            </a:r>
            <a:r>
              <a:rPr lang="en-US" dirty="0" err="1" smtClean="0">
                <a:latin typeface="Arial"/>
                <a:cs typeface="Arial"/>
              </a:rPr>
              <a:t>disparó</a:t>
            </a:r>
            <a:r>
              <a:rPr lang="en-US" dirty="0" smtClean="0">
                <a:latin typeface="Arial"/>
                <a:cs typeface="Arial"/>
              </a:rPr>
              <a:t> el </a:t>
            </a:r>
            <a:r>
              <a:rPr lang="en-US" dirty="0" err="1" smtClean="0">
                <a:latin typeface="Arial"/>
                <a:cs typeface="Arial"/>
              </a:rPr>
              <a:t>número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aplicantes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bajos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ingresos</a:t>
            </a:r>
            <a:r>
              <a:rPr lang="en-US" dirty="0" smtClean="0">
                <a:latin typeface="Arial"/>
                <a:cs typeface="Arial"/>
              </a:rPr>
              <a:t> en IES de élite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andes_ap_ricopob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7" y="1975384"/>
            <a:ext cx="5982012" cy="43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7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El </a:t>
            </a:r>
            <a:r>
              <a:rPr lang="en-US" dirty="0" err="1" smtClean="0">
                <a:latin typeface="Arial"/>
                <a:cs typeface="Arial"/>
              </a:rPr>
              <a:t>tamaño</a:t>
            </a:r>
            <a:r>
              <a:rPr lang="en-US" dirty="0" smtClean="0">
                <a:latin typeface="Arial"/>
                <a:cs typeface="Arial"/>
              </a:rPr>
              <a:t> de la </a:t>
            </a:r>
            <a:r>
              <a:rPr lang="en-US" dirty="0" err="1" smtClean="0">
                <a:latin typeface="Arial"/>
                <a:cs typeface="Arial"/>
              </a:rPr>
              <a:t>cohorte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permaneció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constante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 descr="andes_apadma_2016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6" y="1867736"/>
            <a:ext cx="6243201" cy="45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La </a:t>
            </a:r>
            <a:r>
              <a:rPr lang="en-US" dirty="0" err="1" smtClean="0">
                <a:latin typeface="Arial"/>
                <a:cs typeface="Arial"/>
              </a:rPr>
              <a:t>tasa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admisión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cae</a:t>
            </a:r>
            <a:r>
              <a:rPr lang="en-US" dirty="0" smtClean="0">
                <a:latin typeface="Arial"/>
                <a:cs typeface="Arial"/>
              </a:rPr>
              <a:t> en IES </a:t>
            </a:r>
            <a:r>
              <a:rPr lang="en-US" dirty="0" err="1" smtClean="0">
                <a:latin typeface="Arial"/>
                <a:cs typeface="Arial"/>
              </a:rPr>
              <a:t>privadas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acreditadas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6" y="2187035"/>
            <a:ext cx="7127245" cy="34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SPP </a:t>
            </a:r>
            <a:r>
              <a:rPr lang="en-US" dirty="0" err="1" smtClean="0">
                <a:latin typeface="Arial"/>
                <a:cs typeface="Arial"/>
              </a:rPr>
              <a:t>elevó</a:t>
            </a:r>
            <a:r>
              <a:rPr lang="en-US" dirty="0" smtClean="0">
                <a:latin typeface="Arial"/>
                <a:cs typeface="Arial"/>
              </a:rPr>
              <a:t> los </a:t>
            </a:r>
            <a:r>
              <a:rPr lang="en-US" dirty="0" err="1" smtClean="0">
                <a:latin typeface="Arial"/>
                <a:cs typeface="Arial"/>
              </a:rPr>
              <a:t>cortes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admisión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08" y="1916595"/>
            <a:ext cx="5961752" cy="43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7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SPP </a:t>
            </a:r>
            <a:r>
              <a:rPr lang="en-US" dirty="0" err="1" smtClean="0">
                <a:latin typeface="Arial"/>
                <a:cs typeface="Arial"/>
              </a:rPr>
              <a:t>elevó</a:t>
            </a:r>
            <a:r>
              <a:rPr lang="en-US" dirty="0" smtClean="0">
                <a:latin typeface="Arial"/>
                <a:cs typeface="Arial"/>
              </a:rPr>
              <a:t> los </a:t>
            </a:r>
            <a:r>
              <a:rPr lang="en-US" dirty="0" err="1" smtClean="0">
                <a:latin typeface="Arial"/>
                <a:cs typeface="Arial"/>
              </a:rPr>
              <a:t>cortes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admisión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08" y="1916595"/>
            <a:ext cx="5961752" cy="43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0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SPP </a:t>
            </a:r>
            <a:r>
              <a:rPr lang="en-US" dirty="0" err="1" smtClean="0">
                <a:latin typeface="Arial"/>
                <a:cs typeface="Arial"/>
              </a:rPr>
              <a:t>elevó</a:t>
            </a:r>
            <a:r>
              <a:rPr lang="en-US" dirty="0" smtClean="0">
                <a:latin typeface="Arial"/>
                <a:cs typeface="Arial"/>
              </a:rPr>
              <a:t> los </a:t>
            </a:r>
            <a:r>
              <a:rPr lang="en-US" dirty="0" err="1" smtClean="0">
                <a:latin typeface="Arial"/>
                <a:cs typeface="Arial"/>
              </a:rPr>
              <a:t>cortes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admisión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08" y="1916595"/>
            <a:ext cx="5961751" cy="43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80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latin typeface="Arial"/>
                <a:cs typeface="Arial"/>
              </a:rPr>
              <a:t>Pregunta de investigación</a:t>
            </a:r>
            <a:endParaRPr lang="es-CO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sz="2400" dirty="0" smtClean="0">
                <a:latin typeface="Arial"/>
                <a:cs typeface="Arial"/>
              </a:rPr>
              <a:t>Para los estudiantes de altos ingresos en esta IES de élite, SPP generó un choque exógeno en su exposición a compañeros de bajos ingresos.</a:t>
            </a:r>
          </a:p>
          <a:p>
            <a:pPr marL="0" indent="0">
              <a:lnSpc>
                <a:spcPct val="100000"/>
              </a:lnSpc>
              <a:buNone/>
            </a:pPr>
            <a:endParaRPr lang="es-CO" sz="20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O" sz="2500" dirty="0" smtClean="0">
                <a:latin typeface="Arial"/>
                <a:cs typeface="Arial"/>
              </a:rPr>
              <a:t>¿</a:t>
            </a:r>
            <a:r>
              <a:rPr lang="es-CO" sz="2500" dirty="0">
                <a:latin typeface="Arial"/>
                <a:cs typeface="Arial"/>
              </a:rPr>
              <a:t>C</a:t>
            </a:r>
            <a:r>
              <a:rPr lang="es-CO" sz="2500" dirty="0" smtClean="0">
                <a:latin typeface="Arial"/>
                <a:cs typeface="Arial"/>
              </a:rPr>
              <a:t>ómo afecta esto su percepción de la desigualdad de ingresos y la pobreza y sus preferencias redistributivas?</a:t>
            </a:r>
            <a:endParaRPr lang="es-CO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rial"/>
                <a:cs typeface="Arial"/>
              </a:rPr>
              <a:t>Segregación en la educación superior</a:t>
            </a:r>
            <a:endParaRPr lang="es-CO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0843"/>
            <a:ext cx="7886700" cy="483141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s-CO" dirty="0" smtClean="0">
                <a:latin typeface="Arial"/>
                <a:cs typeface="Arial"/>
              </a:rPr>
              <a:t>La desigualdad de ingresos en Colombia es muy alta </a:t>
            </a:r>
          </a:p>
          <a:p>
            <a:pPr>
              <a:lnSpc>
                <a:spcPct val="120000"/>
              </a:lnSpc>
            </a:pPr>
            <a:r>
              <a:rPr lang="es-CO" dirty="0" smtClean="0">
                <a:latin typeface="Arial"/>
                <a:cs typeface="Arial"/>
              </a:rPr>
              <a:t>Siete de las diez instituciones de educación superior (IES) mejor ranqueadas son privadas</a:t>
            </a:r>
          </a:p>
          <a:p>
            <a:pPr>
              <a:lnSpc>
                <a:spcPct val="120000"/>
              </a:lnSpc>
            </a:pPr>
            <a:r>
              <a:rPr lang="es-CO" dirty="0" smtClean="0">
                <a:latin typeface="Arial"/>
                <a:cs typeface="Arial"/>
              </a:rPr>
              <a:t>Las IES privadas son costosas</a:t>
            </a:r>
          </a:p>
          <a:p>
            <a:pPr lvl="1">
              <a:lnSpc>
                <a:spcPct val="120000"/>
              </a:lnSpc>
            </a:pPr>
            <a:r>
              <a:rPr lang="es-CO" dirty="0" smtClean="0">
                <a:latin typeface="Arial"/>
                <a:cs typeface="Arial"/>
              </a:rPr>
              <a:t>El precio de la matrícula en una IES privada es en promedio 8 veces mayor a una IES pública y representa el 55% del ingreso nacional bruto per cap (vs 42% en EEUU o 32% en Chile)</a:t>
            </a:r>
          </a:p>
          <a:p>
            <a:pPr>
              <a:lnSpc>
                <a:spcPct val="120000"/>
              </a:lnSpc>
            </a:pPr>
            <a:r>
              <a:rPr lang="es-CO" dirty="0" smtClean="0">
                <a:latin typeface="Arial"/>
                <a:cs typeface="Arial"/>
              </a:rPr>
              <a:t>Hasta hace algunos años, menos del 10% de los estudiantes tenía préstamos del ICETEX (versus 35-45% en EEUU, Canadá)</a:t>
            </a:r>
          </a:p>
          <a:p>
            <a:pPr marL="0" indent="0">
              <a:lnSpc>
                <a:spcPct val="120000"/>
              </a:lnSpc>
              <a:buNone/>
            </a:pPr>
            <a:endParaRPr lang="es-CO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s-CO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s-CO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CO" dirty="0" smtClean="0">
                <a:latin typeface="Arial"/>
                <a:cs typeface="Arial"/>
              </a:rPr>
              <a:t>El </a:t>
            </a:r>
            <a:r>
              <a:rPr lang="es-CO" dirty="0" smtClean="0">
                <a:latin typeface="Arial"/>
                <a:cs typeface="Arial"/>
              </a:rPr>
              <a:t>alto precio de la matrícula y la escasez de apoyo financiero excluyen a los estudiantes de bajos ingresos de las IES privadas de alta calidad</a:t>
            </a:r>
          </a:p>
        </p:txBody>
      </p:sp>
      <p:sp>
        <p:nvSpPr>
          <p:cNvPr id="4" name="Right Arrow 3"/>
          <p:cNvSpPr/>
          <p:nvPr/>
        </p:nvSpPr>
        <p:spPr>
          <a:xfrm rot="5400000">
            <a:off x="3909731" y="5036897"/>
            <a:ext cx="877850" cy="3548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479" y="971292"/>
            <a:ext cx="7886700" cy="692152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Arial"/>
                <a:cs typeface="Arial"/>
              </a:rPr>
              <a:t>Marco teórico</a:t>
            </a:r>
            <a:endParaRPr lang="es-CO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77805"/>
            <a:ext cx="7886700" cy="50027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sz="1600" dirty="0" smtClean="0">
                <a:latin typeface="Arial"/>
                <a:cs typeface="Arial"/>
              </a:rPr>
              <a:t>La percepción sobre la distribución del ingreso es un problema de inferencia estadística: los agentes observan la distribución de ingreso de una sub-muestra de la población (“grupo de referencia”) y a partir de eso infieren la distribución en la población entera (cf. ley de Bayes):</a:t>
            </a:r>
          </a:p>
          <a:p>
            <a:pPr>
              <a:lnSpc>
                <a:spcPct val="100000"/>
              </a:lnSpc>
            </a:pPr>
            <a:r>
              <a:rPr lang="es-CO" sz="1600" dirty="0" smtClean="0">
                <a:latin typeface="Arial"/>
                <a:cs typeface="Arial"/>
              </a:rPr>
              <a:t>Los agentes “ingenuos” con grupos de referencia de altos ingresos (por ej., sus compañeros en una IES segregada de élite) tienen inferencias sistemáticamente sesgadas: sobre-estiman el porcentaje de individuos de altos ingresos</a:t>
            </a:r>
          </a:p>
          <a:p>
            <a:pPr>
              <a:lnSpc>
                <a:spcPct val="100000"/>
              </a:lnSpc>
            </a:pPr>
            <a:r>
              <a:rPr lang="es-CO" sz="1600" dirty="0" smtClean="0">
                <a:latin typeface="Arial"/>
                <a:cs typeface="Arial"/>
              </a:rPr>
              <a:t>Los agentes expuestos a una mayor diversidad de clase tienen un menor sesgo</a:t>
            </a:r>
          </a:p>
          <a:p>
            <a:pPr>
              <a:lnSpc>
                <a:spcPct val="100000"/>
              </a:lnSpc>
            </a:pPr>
            <a:endParaRPr lang="es-CO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CO" sz="16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CO" sz="1600" dirty="0" smtClean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O" sz="1600" dirty="0">
                <a:latin typeface="Arial"/>
                <a:cs typeface="Arial"/>
              </a:rPr>
              <a:t>	</a:t>
            </a:r>
            <a:endParaRPr lang="es-CO" sz="1600" dirty="0" smtClean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s-CO" sz="16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s-CO" sz="1600" dirty="0" smtClean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O" sz="1200" dirty="0" smtClean="0">
                <a:latin typeface="Arial"/>
                <a:cs typeface="Arial"/>
              </a:rPr>
              <a:t>	Fuente: Cruces et al (2013)	</a:t>
            </a:r>
            <a:r>
              <a:rPr lang="es-CO" sz="1600" dirty="0" smtClean="0">
                <a:latin typeface="Arial"/>
                <a:cs typeface="Arial"/>
              </a:rPr>
              <a:t>		</a:t>
            </a:r>
          </a:p>
        </p:txBody>
      </p:sp>
      <p:pic>
        <p:nvPicPr>
          <p:cNvPr id="4" name="Picture 3" descr="Cruces_Fig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8" y="3886509"/>
            <a:ext cx="3497833" cy="2334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8310" y="3950927"/>
            <a:ext cx="401553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/>
                <a:cs typeface="Arial"/>
              </a:rPr>
              <a:t>Implicaciones: </a:t>
            </a:r>
            <a:r>
              <a:rPr lang="es-CO" dirty="0">
                <a:latin typeface="Arial"/>
                <a:cs typeface="Arial"/>
              </a:rPr>
              <a:t>La exposición a estudiantes de ingresos </a:t>
            </a:r>
            <a:r>
              <a:rPr lang="es-CO" dirty="0" smtClean="0">
                <a:latin typeface="Arial"/>
                <a:cs typeface="Arial"/>
              </a:rPr>
              <a:t>bajos</a:t>
            </a:r>
            <a:r>
              <a:rPr lang="mr-IN" dirty="0" smtClean="0">
                <a:latin typeface="Arial"/>
                <a:cs typeface="Arial"/>
              </a:rPr>
              <a:t>…</a:t>
            </a:r>
            <a:r>
              <a:rPr lang="es-CO" dirty="0" smtClean="0">
                <a:latin typeface="Arial"/>
                <a:cs typeface="Arial"/>
              </a:rPr>
              <a:t> </a:t>
            </a:r>
          </a:p>
          <a:p>
            <a:endParaRPr lang="es-CO" dirty="0">
              <a:latin typeface="Arial"/>
              <a:cs typeface="Arial"/>
            </a:endParaRPr>
          </a:p>
          <a:p>
            <a:pPr marL="400050" indent="-400050">
              <a:buAutoNum type="romanLcParenBoth"/>
            </a:pPr>
            <a:r>
              <a:rPr lang="es-CO" dirty="0" smtClean="0">
                <a:latin typeface="Arial"/>
                <a:cs typeface="Arial"/>
              </a:rPr>
              <a:t>reduce </a:t>
            </a:r>
            <a:r>
              <a:rPr lang="es-CO" dirty="0">
                <a:latin typeface="Arial"/>
                <a:cs typeface="Arial"/>
              </a:rPr>
              <a:t>el sesgo sobre la distribución del </a:t>
            </a:r>
            <a:r>
              <a:rPr lang="es-CO" dirty="0" smtClean="0">
                <a:latin typeface="Arial"/>
                <a:cs typeface="Arial"/>
              </a:rPr>
              <a:t>ingreso </a:t>
            </a:r>
          </a:p>
          <a:p>
            <a:pPr marL="400050" indent="-400050">
              <a:buAutoNum type="romanLcParenBoth"/>
            </a:pPr>
            <a:endParaRPr lang="es-CO" dirty="0">
              <a:latin typeface="Arial"/>
              <a:cs typeface="Arial"/>
            </a:endParaRPr>
          </a:p>
          <a:p>
            <a:pPr marL="400050" indent="-400050">
              <a:buAutoNum type="romanLcParenBoth"/>
            </a:pPr>
            <a:r>
              <a:rPr lang="es-CO" dirty="0" smtClean="0">
                <a:latin typeface="Arial"/>
                <a:cs typeface="Arial"/>
              </a:rPr>
              <a:t>aumenta </a:t>
            </a:r>
            <a:r>
              <a:rPr lang="es-CO" dirty="0">
                <a:latin typeface="Arial"/>
                <a:cs typeface="Arial"/>
              </a:rPr>
              <a:t>la percepción </a:t>
            </a:r>
            <a:r>
              <a:rPr lang="es-CO" dirty="0" smtClean="0">
                <a:latin typeface="Arial"/>
                <a:cs typeface="Arial"/>
              </a:rPr>
              <a:t>de la fracción de </a:t>
            </a:r>
            <a:r>
              <a:rPr lang="es-CO" dirty="0">
                <a:latin typeface="Arial"/>
                <a:cs typeface="Arial"/>
              </a:rPr>
              <a:t>la población pobre (y1)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7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latin typeface="Arial"/>
                <a:cs typeface="Arial"/>
              </a:rPr>
              <a:t>Datos</a:t>
            </a:r>
            <a:endParaRPr lang="es-CO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985314"/>
            <a:ext cx="7886700" cy="44524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000" dirty="0" smtClean="0">
                <a:latin typeface="Arial"/>
                <a:cs typeface="Arial"/>
              </a:rPr>
              <a:t>Datos de encuestas:</a:t>
            </a:r>
          </a:p>
          <a:p>
            <a:pPr lvl="1">
              <a:lnSpc>
                <a:spcPct val="100000"/>
              </a:lnSpc>
            </a:pPr>
            <a:r>
              <a:rPr lang="es-CO" sz="1600" dirty="0" smtClean="0">
                <a:latin typeface="Arial"/>
                <a:cs typeface="Arial"/>
              </a:rPr>
              <a:t>Estudiantes de pregrado de estratos 4 a 6 que comenzaron su carrera en Universidad X en 2014-1 a 2015-1</a:t>
            </a:r>
          </a:p>
          <a:p>
            <a:pPr lvl="1">
              <a:lnSpc>
                <a:spcPct val="100000"/>
              </a:lnSpc>
            </a:pPr>
            <a:r>
              <a:rPr lang="es-CO" sz="1600" dirty="0" smtClean="0">
                <a:latin typeface="Arial"/>
                <a:cs typeface="Arial"/>
              </a:rPr>
              <a:t>Preguntas sobre redes de amigos, percepciones y actitudes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000" dirty="0" smtClean="0">
                <a:latin typeface="Arial"/>
                <a:cs typeface="Arial"/>
              </a:rPr>
              <a:t>Datos administrativos de Universidad X</a:t>
            </a:r>
          </a:p>
          <a:p>
            <a:pPr lvl="1">
              <a:lnSpc>
                <a:spcPct val="100000"/>
              </a:lnSpc>
            </a:pPr>
            <a:r>
              <a:rPr lang="es-CO" sz="1600" dirty="0" smtClean="0">
                <a:latin typeface="Arial"/>
                <a:cs typeface="Arial"/>
              </a:rPr>
              <a:t>Cursos, notas, información inscripciones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000" dirty="0" smtClean="0">
                <a:latin typeface="Arial"/>
                <a:cs typeface="Arial"/>
              </a:rPr>
              <a:t>Datos administrativos de MEN</a:t>
            </a:r>
          </a:p>
          <a:p>
            <a:pPr lvl="1">
              <a:lnSpc>
                <a:spcPct val="100000"/>
              </a:lnSpc>
            </a:pPr>
            <a:r>
              <a:rPr lang="es-CO" sz="1600" dirty="0" smtClean="0">
                <a:latin typeface="Arial"/>
                <a:cs typeface="Arial"/>
              </a:rPr>
              <a:t>Beneficiarios SPP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000" dirty="0" smtClean="0">
                <a:latin typeface="Arial"/>
                <a:cs typeface="Arial"/>
              </a:rPr>
              <a:t>Datos administrativos del ICFES</a:t>
            </a:r>
          </a:p>
          <a:p>
            <a:pPr lvl="1">
              <a:lnSpc>
                <a:spcPct val="100000"/>
              </a:lnSpc>
            </a:pPr>
            <a:r>
              <a:rPr lang="es-CO" sz="1600" dirty="0" smtClean="0">
                <a:latin typeface="Arial"/>
                <a:cs typeface="Arial"/>
              </a:rPr>
              <a:t>Puntajes Saber 11, carácterísticas sociodemográficas</a:t>
            </a:r>
          </a:p>
        </p:txBody>
      </p:sp>
    </p:spTree>
    <p:extLst>
      <p:ext uri="{BB962C8B-B14F-4D97-AF65-F5344CB8AC3E}">
        <p14:creationId xmlns:p14="http://schemas.microsoft.com/office/powerpoint/2010/main" val="29447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latin typeface="Arial"/>
                <a:cs typeface="Arial"/>
              </a:rPr>
              <a:t>Metodología</a:t>
            </a:r>
            <a:endParaRPr lang="es-CO" dirty="0">
              <a:latin typeface="Arial"/>
              <a:cs typeface="Arial"/>
            </a:endParaRPr>
          </a:p>
        </p:txBody>
      </p:sp>
      <p:pic>
        <p:nvPicPr>
          <p:cNvPr id="4" name="Content Placeholder 3" descr="Screen Shot 2017-10-16 at 3.03.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2" b="-3812"/>
          <a:stretch>
            <a:fillRect/>
          </a:stretch>
        </p:blipFill>
        <p:spPr>
          <a:xfrm>
            <a:off x="564012" y="1951869"/>
            <a:ext cx="7951338" cy="4114079"/>
          </a:xfrm>
        </p:spPr>
      </p:pic>
    </p:spTree>
    <p:extLst>
      <p:ext uri="{BB962C8B-B14F-4D97-AF65-F5344CB8AC3E}">
        <p14:creationId xmlns:p14="http://schemas.microsoft.com/office/powerpoint/2010/main" val="273220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latin typeface="Arial"/>
                <a:cs typeface="Arial"/>
              </a:rPr>
              <a:t>Distribución actual</a:t>
            </a:r>
            <a:endParaRPr lang="es-CO" dirty="0">
              <a:latin typeface="Arial"/>
              <a:cs typeface="Arial"/>
            </a:endParaRPr>
          </a:p>
        </p:txBody>
      </p:sp>
      <p:pic>
        <p:nvPicPr>
          <p:cNvPr id="5" name="Content Placeholder 4" descr="stratdis_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50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8025076" cy="692152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Arial"/>
                <a:cs typeface="Arial"/>
              </a:rPr>
              <a:t>La estimación de la distribución está sesgada hacia arriba</a:t>
            </a:r>
            <a:endParaRPr lang="es-CO" dirty="0">
              <a:latin typeface="Arial"/>
              <a:cs typeface="Arial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5" y="1985314"/>
            <a:ext cx="7563409" cy="4080635"/>
          </a:xfrm>
        </p:spPr>
      </p:pic>
    </p:spTree>
    <p:extLst>
      <p:ext uri="{BB962C8B-B14F-4D97-AF65-F5344CB8AC3E}">
        <p14:creationId xmlns:p14="http://schemas.microsoft.com/office/powerpoint/2010/main" val="327749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8025076" cy="692152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Arial"/>
                <a:cs typeface="Arial"/>
              </a:rPr>
              <a:t>El cambio en el grupo de referencia reduce el sesgo en distribución</a:t>
            </a:r>
            <a:endParaRPr lang="es-CO" dirty="0">
              <a:latin typeface="Arial"/>
              <a:cs typeface="Arial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5" y="1985314"/>
            <a:ext cx="7563409" cy="4080634"/>
          </a:xfrm>
        </p:spPr>
      </p:pic>
    </p:spTree>
    <p:extLst>
      <p:ext uri="{BB962C8B-B14F-4D97-AF65-F5344CB8AC3E}">
        <p14:creationId xmlns:p14="http://schemas.microsoft.com/office/powerpoint/2010/main" val="131289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8025076" cy="692152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Arial"/>
                <a:cs typeface="Arial"/>
              </a:rPr>
              <a:t>El cambio en el grupo de referencia aumenta la percepción de pobreza</a:t>
            </a:r>
            <a:endParaRPr lang="es-CO" dirty="0">
              <a:latin typeface="Arial"/>
              <a:cs typeface="Arial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40" y="1985314"/>
            <a:ext cx="6409719" cy="4080634"/>
          </a:xfrm>
        </p:spPr>
      </p:pic>
    </p:spTree>
    <p:extLst>
      <p:ext uri="{BB962C8B-B14F-4D97-AF65-F5344CB8AC3E}">
        <p14:creationId xmlns:p14="http://schemas.microsoft.com/office/powerpoint/2010/main" val="202669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8025076" cy="692152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Arial"/>
                <a:cs typeface="Arial"/>
              </a:rPr>
              <a:t>Un mayor apoyo a políticas redistributivas</a:t>
            </a:r>
            <a:br>
              <a:rPr lang="es-CO" dirty="0" smtClean="0">
                <a:latin typeface="Arial"/>
                <a:cs typeface="Arial"/>
              </a:rPr>
            </a:br>
            <a:endParaRPr lang="es-CO" dirty="0">
              <a:latin typeface="Arial"/>
              <a:cs typeface="Arial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0" y="2233586"/>
            <a:ext cx="4049220" cy="2386147"/>
          </a:xfrm>
        </p:spPr>
      </p:pic>
      <p:pic>
        <p:nvPicPr>
          <p:cNvPr id="4" name="Picture 3" descr="subspo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84" y="2166667"/>
            <a:ext cx="4319617" cy="25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latin typeface="Arial"/>
                <a:cs typeface="Arial"/>
              </a:rPr>
              <a:t>Conclusiones</a:t>
            </a:r>
            <a:endParaRPr lang="es-CO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600" dirty="0" smtClean="0">
                <a:latin typeface="Arial"/>
                <a:cs typeface="Arial"/>
              </a:rPr>
              <a:t>SPP promovió interacciones entre estudiantes de diferentes niveles socioeconómicos en IES de élite</a:t>
            </a:r>
          </a:p>
          <a:p>
            <a:pPr marL="0" indent="0">
              <a:lnSpc>
                <a:spcPct val="100000"/>
              </a:lnSpc>
              <a:buNone/>
            </a:pPr>
            <a:endParaRPr lang="es-CO" sz="26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s-CO" sz="2600" dirty="0" smtClean="0">
                <a:latin typeface="Arial"/>
                <a:cs typeface="Arial"/>
              </a:rPr>
              <a:t>Para los estudiantes de estratos 4 a 6, la exposición a compañeros de bajo nivel socioeconómico</a:t>
            </a:r>
            <a:r>
              <a:rPr lang="mr-IN" sz="2600" dirty="0" smtClean="0">
                <a:latin typeface="Arial"/>
                <a:cs typeface="Arial"/>
              </a:rPr>
              <a:t>…</a:t>
            </a:r>
            <a:endParaRPr lang="es-CO" sz="2600" dirty="0" smtClean="0">
              <a:latin typeface="Arial"/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es-CO" sz="2600" dirty="0" smtClean="0">
                <a:latin typeface="Arial"/>
                <a:cs typeface="Arial"/>
              </a:rPr>
              <a:t>redujo el sesgo en su percepción de la distribución del ingreso y pobreza,</a:t>
            </a:r>
          </a:p>
          <a:p>
            <a:pPr lvl="1">
              <a:lnSpc>
                <a:spcPct val="100000"/>
              </a:lnSpc>
            </a:pPr>
            <a:r>
              <a:rPr lang="es-CO" sz="2600" dirty="0" smtClean="0">
                <a:latin typeface="Arial"/>
                <a:cs typeface="Arial"/>
              </a:rPr>
              <a:t>fortaleció su apoyo a políticas redistributivas</a:t>
            </a:r>
          </a:p>
          <a:p>
            <a:pPr marL="0" indent="0">
              <a:lnSpc>
                <a:spcPct val="100000"/>
              </a:lnSpc>
              <a:buNone/>
            </a:pPr>
            <a:endParaRPr lang="es-CO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85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0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5000" dirty="0" smtClean="0">
                <a:latin typeface="Arial"/>
                <a:cs typeface="Arial"/>
              </a:rPr>
              <a:t>¡Gracias!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Arial"/>
                <a:cs typeface="Arial"/>
              </a:rPr>
              <a:t>¿</a:t>
            </a:r>
            <a:r>
              <a:rPr lang="en-US" sz="2000" dirty="0" err="1" smtClean="0">
                <a:latin typeface="Arial"/>
                <a:cs typeface="Arial"/>
              </a:rPr>
              <a:t>Comentarios</a:t>
            </a:r>
            <a:r>
              <a:rPr lang="en-US" sz="2000" dirty="0" smtClean="0">
                <a:latin typeface="Arial"/>
                <a:cs typeface="Arial"/>
              </a:rPr>
              <a:t>?</a:t>
            </a:r>
            <a:endParaRPr lang="en-US" sz="20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000" dirty="0" err="1" smtClean="0">
                <a:latin typeface="Arial"/>
                <a:cs typeface="Arial"/>
              </a:rPr>
              <a:t>j.londonovelez@berkeley.edu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72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rial"/>
                <a:cs typeface="Arial"/>
              </a:rPr>
              <a:t>Ser Pilo Paga</a:t>
            </a:r>
            <a:endParaRPr lang="es-CO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5314"/>
            <a:ext cx="7886700" cy="45146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s-CO" dirty="0" smtClean="0">
                <a:latin typeface="Arial"/>
                <a:cs typeface="Arial"/>
              </a:rPr>
              <a:t> Desde 2015-1, el programa Ser Pilo Paga (SPP) ha ofrecido ~10 mil becas-crédito cada año a estudiantes de bajos ingresos y alto desempeño académico para estudiar en IES acreditadas en Colombia </a:t>
            </a:r>
          </a:p>
          <a:p>
            <a:pPr>
              <a:lnSpc>
                <a:spcPct val="120000"/>
              </a:lnSpc>
            </a:pPr>
            <a:r>
              <a:rPr lang="es-CO" dirty="0" smtClean="0">
                <a:latin typeface="Arial"/>
                <a:cs typeface="Arial"/>
              </a:rPr>
              <a:t>SPP cubre el costo de matrícula y provee un subsidio de mantenimiento (1-4 SMLV/semestre) en cualquier IES con acreditación de alta calidad</a:t>
            </a:r>
          </a:p>
          <a:p>
            <a:pPr>
              <a:lnSpc>
                <a:spcPct val="120000"/>
              </a:lnSpc>
            </a:pPr>
            <a:r>
              <a:rPr lang="es-CO" dirty="0" smtClean="0">
                <a:latin typeface="Arial"/>
                <a:cs typeface="Arial"/>
              </a:rPr>
              <a:t>Requisitos: </a:t>
            </a:r>
          </a:p>
          <a:p>
            <a:pPr lvl="1">
              <a:lnSpc>
                <a:spcPct val="120000"/>
              </a:lnSpc>
            </a:pPr>
            <a:r>
              <a:rPr lang="es-CO" b="1" dirty="0" smtClean="0">
                <a:latin typeface="Arial"/>
                <a:cs typeface="Arial"/>
              </a:rPr>
              <a:t>Mérito: </a:t>
            </a:r>
            <a:r>
              <a:rPr lang="es-CO" dirty="0" smtClean="0">
                <a:latin typeface="Arial"/>
                <a:cs typeface="Arial"/>
              </a:rPr>
              <a:t>Puntaje Saber 11 &gt; corte (top ~9%)</a:t>
            </a:r>
          </a:p>
          <a:p>
            <a:pPr lvl="1">
              <a:lnSpc>
                <a:spcPct val="120000"/>
              </a:lnSpc>
            </a:pPr>
            <a:r>
              <a:rPr lang="es-CO" b="1" dirty="0" smtClean="0">
                <a:latin typeface="Arial"/>
                <a:cs typeface="Arial"/>
              </a:rPr>
              <a:t>Necesidad: </a:t>
            </a:r>
            <a:r>
              <a:rPr lang="es-CO" dirty="0" smtClean="0">
                <a:latin typeface="Arial"/>
                <a:cs typeface="Arial"/>
              </a:rPr>
              <a:t>Puntaje Sisbén &lt; corte</a:t>
            </a:r>
          </a:p>
          <a:p>
            <a:pPr lvl="1">
              <a:lnSpc>
                <a:spcPct val="120000"/>
              </a:lnSpc>
            </a:pPr>
            <a:r>
              <a:rPr lang="es-CO" dirty="0" smtClean="0">
                <a:latin typeface="Arial"/>
                <a:cs typeface="Arial"/>
              </a:rPr>
              <a:t>Haber sido admitido a una IES acreditada de alta calidad</a:t>
            </a:r>
          </a:p>
          <a:p>
            <a:pPr marL="0" indent="0">
              <a:lnSpc>
                <a:spcPct val="120000"/>
              </a:lnSpc>
              <a:buNone/>
            </a:pPr>
            <a:endParaRPr lang="es-CO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CO" dirty="0" smtClean="0">
                <a:latin typeface="Arial"/>
                <a:cs typeface="Arial"/>
              </a:rPr>
              <a:t>SPP </a:t>
            </a:r>
            <a:r>
              <a:rPr lang="es-CO" dirty="0" smtClean="0">
                <a:latin typeface="Arial"/>
                <a:cs typeface="Arial"/>
              </a:rPr>
              <a:t>promovió exitosamente la diversidad de clase y generó un salto sin precedentes en la presencia de estudiantes de bajos ingresos en las </a:t>
            </a:r>
            <a:r>
              <a:rPr lang="es-CO" dirty="0" smtClean="0">
                <a:latin typeface="Arial"/>
                <a:cs typeface="Arial"/>
              </a:rPr>
              <a:t>IES de </a:t>
            </a:r>
            <a:r>
              <a:rPr lang="es-CO" dirty="0" smtClean="0">
                <a:latin typeface="Arial"/>
                <a:cs typeface="Arial"/>
              </a:rPr>
              <a:t>élite en el país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67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SPP </a:t>
            </a:r>
            <a:r>
              <a:rPr lang="en-US" dirty="0" err="1" smtClean="0">
                <a:latin typeface="Arial"/>
                <a:cs typeface="Arial"/>
              </a:rPr>
              <a:t>suavizó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las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restricciones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financieras</a:t>
            </a:r>
            <a:r>
              <a:rPr lang="en-US" dirty="0" smtClean="0">
                <a:latin typeface="Arial"/>
                <a:cs typeface="Arial"/>
              </a:rPr>
              <a:t> de los </a:t>
            </a:r>
            <a:r>
              <a:rPr lang="en-US" dirty="0" err="1" smtClean="0">
                <a:latin typeface="Arial"/>
                <a:cs typeface="Arial"/>
              </a:rPr>
              <a:t>más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pobres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09" y="1916595"/>
            <a:ext cx="5961749" cy="43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7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latin typeface="Arial"/>
                <a:cs typeface="Arial"/>
              </a:rPr>
              <a:t>Carácterísticas importantes de SPP</a:t>
            </a:r>
            <a:endParaRPr lang="es-CO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CO" dirty="0" smtClean="0">
                <a:latin typeface="Arial"/>
                <a:cs typeface="Arial"/>
              </a:rPr>
              <a:t>No hubo una decisión de “participar” o no por parte de las IES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s-CO" dirty="0" smtClean="0">
              <a:latin typeface="Arial"/>
              <a:cs typeface="Arial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CO" dirty="0" smtClean="0">
                <a:latin typeface="Arial"/>
                <a:cs typeface="Arial"/>
              </a:rPr>
              <a:t>Pilos no recibieron trato preferencial en el proceso de admisiones de las IES (este no es un programa de discriminación positiva)</a:t>
            </a:r>
          </a:p>
          <a:p>
            <a:pPr marL="0" indent="0">
              <a:lnSpc>
                <a:spcPct val="120000"/>
              </a:lnSpc>
              <a:buNone/>
            </a:pPr>
            <a:endParaRPr lang="es-CO" dirty="0" smtClean="0">
              <a:latin typeface="Arial"/>
              <a:cs typeface="Arial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CO" dirty="0" smtClean="0">
                <a:latin typeface="Arial"/>
                <a:cs typeface="Arial"/>
              </a:rPr>
              <a:t>Integración: Pilos y estudiantes de estratos altos interactúan en un mismo salón de clase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5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latin typeface="Arial"/>
                <a:cs typeface="Arial"/>
              </a:rPr>
              <a:t>Cronograma</a:t>
            </a:r>
            <a:endParaRPr lang="es-CO" dirty="0">
              <a:latin typeface="Arial"/>
              <a:cs typeface="Arial"/>
            </a:endParaRPr>
          </a:p>
        </p:txBody>
      </p:sp>
      <p:pic>
        <p:nvPicPr>
          <p:cNvPr id="6" name="Content Placeholder 5" descr="cronograma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8" r="-5538"/>
          <a:stretch>
            <a:fillRect/>
          </a:stretch>
        </p:blipFill>
        <p:spPr>
          <a:xfrm>
            <a:off x="246937" y="1693188"/>
            <a:ext cx="8833009" cy="4372761"/>
          </a:xfrm>
        </p:spPr>
      </p:pic>
    </p:spTree>
    <p:extLst>
      <p:ext uri="{BB962C8B-B14F-4D97-AF65-F5344CB8AC3E}">
        <p14:creationId xmlns:p14="http://schemas.microsoft.com/office/powerpoint/2010/main" val="334631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Enfoque</a:t>
            </a:r>
            <a:r>
              <a:rPr lang="en-US" dirty="0" smtClean="0">
                <a:latin typeface="Arial"/>
                <a:cs typeface="Arial"/>
              </a:rPr>
              <a:t> en </a:t>
            </a:r>
            <a:r>
              <a:rPr lang="en-US" dirty="0" err="1">
                <a:latin typeface="Arial"/>
                <a:cs typeface="Arial"/>
              </a:rPr>
              <a:t>u</a:t>
            </a:r>
            <a:r>
              <a:rPr lang="en-US" dirty="0" err="1" smtClean="0">
                <a:latin typeface="Arial"/>
                <a:cs typeface="Arial"/>
              </a:rPr>
              <a:t>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universidad</a:t>
            </a:r>
            <a:r>
              <a:rPr lang="en-US" dirty="0" smtClean="0">
                <a:latin typeface="Arial"/>
                <a:cs typeface="Arial"/>
              </a:rPr>
              <a:t> de élite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dirty="0" smtClean="0">
                <a:latin typeface="Arial"/>
                <a:cs typeface="Arial"/>
              </a:rPr>
              <a:t>La Universidad “X” es una IES privada de alta calidad en Bogotá</a:t>
            </a:r>
          </a:p>
          <a:p>
            <a:r>
              <a:rPr lang="es-CO" dirty="0" smtClean="0">
                <a:latin typeface="Arial"/>
                <a:cs typeface="Arial"/>
              </a:rPr>
              <a:t>El precio de la matrícula es alto (2X el PIB/cap)</a:t>
            </a:r>
          </a:p>
          <a:p>
            <a:r>
              <a:rPr lang="es-CO" dirty="0" smtClean="0">
                <a:latin typeface="Arial"/>
                <a:cs typeface="Arial"/>
              </a:rPr>
              <a:t>No hay costo de inscripción</a:t>
            </a:r>
          </a:p>
          <a:p>
            <a:r>
              <a:rPr lang="es-CO" dirty="0" smtClean="0">
                <a:latin typeface="Arial"/>
                <a:cs typeface="Arial"/>
              </a:rPr>
              <a:t>Inscritos aplican a un solo programa de pregrado</a:t>
            </a:r>
          </a:p>
          <a:p>
            <a:r>
              <a:rPr lang="es-CO" dirty="0" smtClean="0">
                <a:latin typeface="Arial"/>
                <a:cs typeface="Arial"/>
              </a:rPr>
              <a:t>Puntaje Saber 11 es el único criterio de admisión</a:t>
            </a:r>
          </a:p>
          <a:p>
            <a:pPr lvl="1"/>
            <a:r>
              <a:rPr lang="es-CO" dirty="0" smtClean="0">
                <a:latin typeface="Arial"/>
                <a:cs typeface="Arial"/>
              </a:rPr>
              <a:t>Específico para cada programa</a:t>
            </a:r>
          </a:p>
          <a:p>
            <a:pPr lvl="1"/>
            <a:r>
              <a:rPr lang="es-CO" dirty="0" smtClean="0">
                <a:latin typeface="Arial"/>
                <a:cs typeface="Arial"/>
              </a:rPr>
              <a:t>Desconocido por el aplicante</a:t>
            </a:r>
          </a:p>
          <a:p>
            <a:pPr lvl="1"/>
            <a:r>
              <a:rPr lang="es-CO" dirty="0" smtClean="0">
                <a:latin typeface="Arial"/>
                <a:cs typeface="Arial"/>
              </a:rPr>
              <a:t>Refleja restricciones en la capacidad institucional</a:t>
            </a:r>
          </a:p>
          <a:p>
            <a:endParaRPr lang="es-C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76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8682"/>
            <a:ext cx="7886700" cy="473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000" dirty="0" smtClean="0">
                <a:latin typeface="Arial"/>
                <a:cs typeface="Arial"/>
              </a:rPr>
              <a:t>SPP cambió las carácterísticas de los estudiantes en esta universidad de élite:</a:t>
            </a:r>
          </a:p>
          <a:p>
            <a:pPr marL="0" indent="0">
              <a:buNone/>
            </a:pPr>
            <a:endParaRPr lang="es-CO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dirty="0" smtClean="0">
                <a:latin typeface="Arial"/>
                <a:cs typeface="Arial"/>
              </a:rPr>
              <a:t>Entrada significativa de estudiantes de bajos ingresos</a:t>
            </a:r>
          </a:p>
          <a:p>
            <a:pPr marL="0" indent="0">
              <a:buNone/>
            </a:pPr>
            <a:endParaRPr lang="es-CO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dirty="0" smtClean="0">
                <a:latin typeface="Arial"/>
                <a:cs typeface="Arial"/>
              </a:rPr>
              <a:t>Aumento de la habilidad cognitiva de los estudiantes admitidos</a:t>
            </a:r>
            <a:endParaRPr lang="es-C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67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8682"/>
            <a:ext cx="7886700" cy="473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000" dirty="0" smtClean="0">
                <a:latin typeface="Arial"/>
                <a:cs typeface="Arial"/>
              </a:rPr>
              <a:t>SPP cambió las carácterísticas de los estudiantes en esta universidad de élite:</a:t>
            </a:r>
          </a:p>
          <a:p>
            <a:pPr marL="0" indent="0">
              <a:buNone/>
            </a:pPr>
            <a:endParaRPr lang="es-CO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b="1" dirty="0" smtClean="0">
                <a:latin typeface="Arial"/>
                <a:cs typeface="Arial"/>
              </a:rPr>
              <a:t>Entrada significativa de estudiantes de bajos ingresos</a:t>
            </a:r>
          </a:p>
          <a:p>
            <a:pPr marL="0" indent="0">
              <a:buNone/>
            </a:pPr>
            <a:endParaRPr lang="es-CO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dirty="0" smtClean="0">
                <a:latin typeface="Arial"/>
                <a:cs typeface="Arial"/>
              </a:rPr>
              <a:t>Aumento de la habilidad cognitiva de los estudiantes admitidos</a:t>
            </a:r>
            <a:endParaRPr lang="es-C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66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SPP </a:t>
            </a:r>
            <a:r>
              <a:rPr lang="en-US" dirty="0" err="1" smtClean="0">
                <a:latin typeface="Arial"/>
                <a:cs typeface="Arial"/>
              </a:rPr>
              <a:t>promovió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exitosamente</a:t>
            </a:r>
            <a:r>
              <a:rPr lang="en-US" dirty="0" smtClean="0">
                <a:latin typeface="Arial"/>
                <a:cs typeface="Arial"/>
              </a:rPr>
              <a:t> la </a:t>
            </a:r>
            <a:r>
              <a:rPr lang="en-US" dirty="0" err="1" smtClean="0">
                <a:latin typeface="Arial"/>
                <a:cs typeface="Arial"/>
              </a:rPr>
              <a:t>diversidad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clase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30% de los </a:t>
            </a:r>
            <a:r>
              <a:rPr lang="en-US" sz="2000" dirty="0" err="1" smtClean="0">
                <a:latin typeface="Arial"/>
                <a:cs typeface="Arial"/>
              </a:rPr>
              <a:t>estudiantes</a:t>
            </a:r>
            <a:r>
              <a:rPr lang="en-US" sz="2000" dirty="0" smtClean="0">
                <a:latin typeface="Arial"/>
                <a:cs typeface="Arial"/>
              </a:rPr>
              <a:t> de primer </a:t>
            </a:r>
            <a:r>
              <a:rPr lang="en-US" sz="2000" dirty="0" err="1" smtClean="0">
                <a:latin typeface="Arial"/>
                <a:cs typeface="Arial"/>
              </a:rPr>
              <a:t>semestre</a:t>
            </a:r>
            <a:r>
              <a:rPr lang="en-US" sz="2000" dirty="0" smtClean="0">
                <a:latin typeface="Arial"/>
                <a:cs typeface="Arial"/>
              </a:rPr>
              <a:t> en 2015-1 son “</a:t>
            </a:r>
            <a:r>
              <a:rPr lang="en-US" sz="2000" dirty="0" err="1" smtClean="0">
                <a:latin typeface="Arial"/>
                <a:cs typeface="Arial"/>
              </a:rPr>
              <a:t>Pilos</a:t>
            </a:r>
            <a:r>
              <a:rPr lang="en-US" sz="2000" dirty="0" smtClean="0">
                <a:latin typeface="Arial"/>
                <a:cs typeface="Arial"/>
              </a:rPr>
              <a:t>”: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strato_An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34" y="2550460"/>
            <a:ext cx="5397731" cy="39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92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882</Words>
  <Application>Microsoft Macintosh PowerPoint</Application>
  <PresentationFormat>On-screen Show (4:3)</PresentationFormat>
  <Paragraphs>116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de Office</vt:lpstr>
      <vt:lpstr>Diversidad de Clase y Preferencias Redistributivas</vt:lpstr>
      <vt:lpstr>Segregación en la educación superior</vt:lpstr>
      <vt:lpstr>Ser Pilo Paga</vt:lpstr>
      <vt:lpstr>Carácterísticas importantes de SPP</vt:lpstr>
      <vt:lpstr>Cronograma</vt:lpstr>
      <vt:lpstr>Enfoque en una universidad de élite</vt:lpstr>
      <vt:lpstr>PowerPoint Presentation</vt:lpstr>
      <vt:lpstr>PowerPoint Presentation</vt:lpstr>
      <vt:lpstr>SPP promovió exitosamente la diversidad de clase</vt:lpstr>
      <vt:lpstr>SPP promovió exitosamente la diversidad de clase</vt:lpstr>
      <vt:lpstr>Gran variación de Pilos por programa</vt:lpstr>
      <vt:lpstr>PowerPoint Presentation</vt:lpstr>
      <vt:lpstr>SPP disparó el número de aplicantes de bajos ingresos en IES de élite</vt:lpstr>
      <vt:lpstr>El tamaño de la cohorte permaneció casi constante</vt:lpstr>
      <vt:lpstr>La tasa de admisión cae en IES privadas acreditadas</vt:lpstr>
      <vt:lpstr>SPP elevó los cortes de admisión</vt:lpstr>
      <vt:lpstr>SPP elevó los cortes de admisión</vt:lpstr>
      <vt:lpstr>SPP elevó los cortes de admisión</vt:lpstr>
      <vt:lpstr>Pregunta de investigación</vt:lpstr>
      <vt:lpstr>Marco teórico</vt:lpstr>
      <vt:lpstr>Datos</vt:lpstr>
      <vt:lpstr>Metodología</vt:lpstr>
      <vt:lpstr>Distribución actual</vt:lpstr>
      <vt:lpstr>La estimación de la distribución está sesgada hacia arriba</vt:lpstr>
      <vt:lpstr>El cambio en el grupo de referencia reduce el sesgo en distribución</vt:lpstr>
      <vt:lpstr>El cambio en el grupo de referencia aumenta la percepción de pobreza</vt:lpstr>
      <vt:lpstr>Un mayor apoyo a políticas redistributivas </vt:lpstr>
      <vt:lpstr>Conclusiones</vt:lpstr>
      <vt:lpstr>PowerPoint Presentation</vt:lpstr>
      <vt:lpstr>SPP suavizó las restricciones financieras de los más pobres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Juliana Londono-Velez</cp:lastModifiedBy>
  <cp:revision>66</cp:revision>
  <dcterms:created xsi:type="dcterms:W3CDTF">2015-08-13T20:07:08Z</dcterms:created>
  <dcterms:modified xsi:type="dcterms:W3CDTF">2017-10-16T23:02:57Z</dcterms:modified>
</cp:coreProperties>
</file>