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8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C69E-49A5-43FC-8531-1092B9CF90ED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700DF-209D-42DA-99DE-95C87E34C0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5CB5-3927-4429-9ED8-8E43224938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5CB5-3927-4429-9ED8-8E43224938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r>
              <a:rPr lang="en-US" dirty="0" smtClean="0"/>
              <a:t>Plan to examine by looking at quality estimates for same principals in different schools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F5782-A4AB-4F41-B633-16BD13DB43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0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5CB5-3927-4429-9ED8-8E43224938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5CB5-3927-4429-9ED8-8E43224938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0F323-C301-4A6A-910A-C65281B7877D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Substantial variation in teacher quality</a:t>
            </a:r>
          </a:p>
          <a:p>
            <a:pPr lvl="1" eaLnBrk="1" hangingPunct="1"/>
            <a:r>
              <a:rPr lang="en-US" smtClean="0"/>
              <a:t>Most within schools/not systematic</a:t>
            </a:r>
          </a:p>
          <a:p>
            <a:pPr lvl="1" eaLnBrk="1" hangingPunct="1"/>
            <a:r>
              <a:rPr lang="en-US" smtClean="0"/>
              <a:t>Observed characteristics have little explanatory power</a:t>
            </a:r>
          </a:p>
          <a:p>
            <a:pPr lvl="1" eaLnBrk="1" hangingPunct="1"/>
            <a:r>
              <a:rPr lang="en-US" smtClean="0"/>
              <a:t>Sizeable differences by race/ethnicity and income</a:t>
            </a:r>
          </a:p>
          <a:p>
            <a:pPr eaLnBrk="1" hangingPunct="1"/>
            <a:r>
              <a:rPr lang="en-US" smtClean="0"/>
              <a:t>Little evidence that urban district loses best teachers</a:t>
            </a:r>
          </a:p>
          <a:p>
            <a:pPr lvl="1" eaLnBrk="1" hangingPunct="1"/>
            <a:r>
              <a:rPr lang="en-US" smtClean="0"/>
              <a:t>Exits significantly worse, though interpretation complicated</a:t>
            </a:r>
          </a:p>
          <a:p>
            <a:pPr lvl="1" eaLnBrk="1" hangingPunct="1"/>
            <a:r>
              <a:rPr lang="en-US" smtClean="0"/>
              <a:t>Younger district switchers may be slightly better</a:t>
            </a:r>
          </a:p>
        </p:txBody>
      </p:sp>
    </p:spTree>
    <p:extLst>
      <p:ext uri="{BB962C8B-B14F-4D97-AF65-F5344CB8AC3E}">
        <p14:creationId xmlns:p14="http://schemas.microsoft.com/office/powerpoint/2010/main" val="336993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31/10/2017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2534195"/>
            <a:ext cx="7886700" cy="352370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Estimando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efecto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de los líderes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en la </a:t>
            </a:r>
            <a: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  <a:t>productividad del sector público</a:t>
            </a:r>
            <a:br>
              <a:rPr lang="es-CO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CO" sz="3600" dirty="0" smtClean="0">
                <a:solidFill>
                  <a:schemeClr val="accent1">
                    <a:lumMod val="50000"/>
                  </a:schemeClr>
                </a:solidFill>
              </a:rPr>
              <a:t>El caso de los directivos de los colegios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/>
              <a:t>Eric </a:t>
            </a:r>
            <a:r>
              <a:rPr lang="en-US" sz="4000" dirty="0" err="1"/>
              <a:t>Hanushek</a:t>
            </a:r>
            <a:r>
              <a:rPr lang="en-US" sz="4000" dirty="0"/>
              <a:t>, Steven </a:t>
            </a:r>
            <a:r>
              <a:rPr lang="en-US" sz="4000" dirty="0" err="1"/>
              <a:t>Rivkin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and Gregory </a:t>
            </a:r>
            <a:r>
              <a:rPr lang="en-US" sz="4000" dirty="0" smtClean="0"/>
              <a:t>Branch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Estimados con Efectos Fijos -- Matemáticas</a:t>
            </a:r>
            <a:endParaRPr lang="es-CO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24016"/>
              </p:ext>
            </p:extLst>
          </p:nvPr>
        </p:nvGraphicFramePr>
        <p:xfrm>
          <a:off x="457200" y="1752599"/>
          <a:ext cx="82296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noProof="0" dirty="0" smtClean="0"/>
                        <a:t>Cuartil</a:t>
                      </a:r>
                      <a:r>
                        <a:rPr lang="es-CO" sz="2000" baseline="0" noProof="0" dirty="0" smtClean="0"/>
                        <a:t> de pobreza</a:t>
                      </a:r>
                      <a:endParaRPr lang="es-CO" sz="20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Promedio </a:t>
                      </a:r>
                    </a:p>
                    <a:p>
                      <a:pPr algn="ctr"/>
                      <a:r>
                        <a:rPr lang="es-CO" sz="2000" noProof="0" dirty="0" smtClean="0"/>
                        <a:t>(2</a:t>
                      </a:r>
                      <a:r>
                        <a:rPr lang="es-CO" sz="2000" baseline="30000" noProof="0" dirty="0" smtClean="0"/>
                        <a:t>do</a:t>
                      </a:r>
                      <a:r>
                        <a:rPr lang="es-CO" sz="2000" noProof="0" dirty="0" smtClean="0"/>
                        <a:t> año)</a:t>
                      </a:r>
                      <a:endParaRPr lang="es-CO" sz="20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Desviación</a:t>
                      </a:r>
                      <a:r>
                        <a:rPr lang="es-CO" sz="2000" baseline="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estándar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Percentil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90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Más</a:t>
                      </a:r>
                      <a:r>
                        <a:rPr lang="es-CO" sz="2000" baseline="0" noProof="0" dirty="0" smtClean="0"/>
                        <a:t> bajo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0.040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0.14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-0.14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0.21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2</a:t>
                      </a:r>
                      <a:r>
                        <a:rPr lang="es-CO" sz="2000" baseline="30000" noProof="0" dirty="0" smtClean="0"/>
                        <a:t>do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0.036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0.18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-0.19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0.26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3</a:t>
                      </a:r>
                      <a:r>
                        <a:rPr lang="es-CO" sz="2000" baseline="30000" noProof="0" dirty="0" smtClean="0"/>
                        <a:t>ro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0.082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0.20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-0.17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0.33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Más</a:t>
                      </a:r>
                      <a:r>
                        <a:rPr lang="es-CO" sz="2000" baseline="0" noProof="0" dirty="0" smtClean="0"/>
                        <a:t> alto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0.100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0.24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-0.19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0.39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41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Todos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0.066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0.20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-0.18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0.31</a:t>
                      </a:r>
                      <a:endParaRPr lang="es-CO" sz="2000" noProof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7949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Segundo año en el cargo – sin contar el primer y último año; </a:t>
            </a:r>
            <a:r>
              <a:rPr lang="es-CO" sz="2000" i="1" dirty="0" smtClean="0"/>
              <a:t>tenure</a:t>
            </a:r>
            <a:r>
              <a:rPr lang="es-CO" sz="2000" dirty="0" smtClean="0"/>
              <a:t>≥3 </a:t>
            </a:r>
            <a:r>
              <a:rPr lang="es-CO" sz="2000" dirty="0" smtClean="0"/>
              <a:t>años</a:t>
            </a:r>
            <a:endParaRPr lang="es-CO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28194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Estimados con Efectos Fijos -- Matemáticas</a:t>
            </a:r>
            <a:endParaRPr lang="es-CO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512339"/>
              </p:ext>
            </p:extLst>
          </p:nvPr>
        </p:nvGraphicFramePr>
        <p:xfrm>
          <a:off x="457200" y="1752599"/>
          <a:ext cx="8229600" cy="327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noProof="0" dirty="0" smtClean="0"/>
                        <a:t>Cuartil</a:t>
                      </a:r>
                      <a:r>
                        <a:rPr lang="es-CO" sz="2000" baseline="0" noProof="0" dirty="0" smtClean="0"/>
                        <a:t> de pobreza</a:t>
                      </a:r>
                      <a:endParaRPr lang="es-CO" sz="20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Promedio </a:t>
                      </a:r>
                    </a:p>
                    <a:p>
                      <a:pPr algn="ctr"/>
                      <a:r>
                        <a:rPr lang="es-CO" sz="2000" noProof="0" dirty="0" smtClean="0"/>
                        <a:t>(2</a:t>
                      </a:r>
                      <a:r>
                        <a:rPr lang="es-CO" sz="2000" baseline="30000" noProof="0" dirty="0" smtClean="0"/>
                        <a:t>do</a:t>
                      </a:r>
                      <a:r>
                        <a:rPr lang="es-CO" sz="2000" noProof="0" dirty="0" smtClean="0"/>
                        <a:t> año)</a:t>
                      </a:r>
                      <a:endParaRPr lang="es-CO" sz="2000" noProof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Desviación</a:t>
                      </a:r>
                      <a:r>
                        <a:rPr lang="es-CO" sz="2000" baseline="0" noProof="0" dirty="0" smtClean="0"/>
                        <a:t> estándar</a:t>
                      </a:r>
                      <a:endParaRPr lang="es-CO" sz="2000" noProof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Percentil</a:t>
                      </a:r>
                      <a:endParaRPr lang="es-CO" sz="20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10</a:t>
                      </a:r>
                      <a:endParaRPr lang="es-CO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90</a:t>
                      </a:r>
                      <a:endParaRPr lang="es-CO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Más</a:t>
                      </a:r>
                      <a:r>
                        <a:rPr lang="es-CO" sz="2000" baseline="0" noProof="0" dirty="0" smtClean="0"/>
                        <a:t> bajo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0.040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0.14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-0.14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0.21</a:t>
                      </a:r>
                      <a:endParaRPr lang="es-CO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2</a:t>
                      </a:r>
                      <a:r>
                        <a:rPr lang="es-CO" sz="2000" baseline="30000" noProof="0" dirty="0" smtClean="0"/>
                        <a:t>do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0.036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0.18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-0.19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0.26</a:t>
                      </a:r>
                      <a:endParaRPr lang="es-CO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3</a:t>
                      </a:r>
                      <a:r>
                        <a:rPr lang="es-CO" sz="2000" baseline="30000" noProof="0" dirty="0" smtClean="0"/>
                        <a:t>ro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0.082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0.20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-0.17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0.33</a:t>
                      </a:r>
                      <a:endParaRPr lang="es-CO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Más</a:t>
                      </a:r>
                      <a:r>
                        <a:rPr lang="es-CO" sz="2000" baseline="0" noProof="0" dirty="0" smtClean="0"/>
                        <a:t> alto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0.100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0.24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-0.19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0.39</a:t>
                      </a:r>
                      <a:endParaRPr lang="es-CO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41"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Todos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0.066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0.20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-0.18</a:t>
                      </a:r>
                      <a:endParaRPr lang="es-CO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noProof="0" dirty="0" smtClean="0"/>
                        <a:t>0.31</a:t>
                      </a:r>
                      <a:endParaRPr lang="es-CO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7949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Segundo año en el cargo – sin contar el primer y último año; </a:t>
            </a:r>
            <a:r>
              <a:rPr lang="es-CO" sz="2000" i="1" dirty="0" smtClean="0"/>
              <a:t>tenure</a:t>
            </a:r>
            <a:r>
              <a:rPr lang="es-CO" sz="2000" dirty="0" smtClean="0"/>
              <a:t>≥3 años</a:t>
            </a:r>
            <a:endParaRPr lang="es-CO" sz="2000" dirty="0"/>
          </a:p>
        </p:txBody>
      </p:sp>
      <p:sp>
        <p:nvSpPr>
          <p:cNvPr id="5" name="Oval 4"/>
          <p:cNvSpPr/>
          <p:nvPr/>
        </p:nvSpPr>
        <p:spPr>
          <a:xfrm>
            <a:off x="4114800" y="2481942"/>
            <a:ext cx="914400" cy="2041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Observaciones adicionales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/>
              <a:t>Gran número de periodos: 6223</a:t>
            </a:r>
          </a:p>
          <a:p>
            <a:r>
              <a:rPr lang="es-CO" dirty="0" smtClean="0"/>
              <a:t>Efectos más fuertes en primaria</a:t>
            </a:r>
          </a:p>
          <a:p>
            <a:pPr lvl="1"/>
            <a:r>
              <a:rPr lang="es-CO" dirty="0" smtClean="0"/>
              <a:t>Muestras más grandes</a:t>
            </a:r>
          </a:p>
          <a:p>
            <a:r>
              <a:rPr lang="es-CO" dirty="0" smtClean="0"/>
              <a:t>Lectura</a:t>
            </a:r>
          </a:p>
          <a:p>
            <a:pPr lvl="1"/>
            <a:r>
              <a:rPr lang="es-CO" dirty="0" smtClean="0"/>
              <a:t>Menor impacto</a:t>
            </a:r>
          </a:p>
          <a:p>
            <a:pPr lvl="1"/>
            <a:r>
              <a:rPr lang="es-CO" dirty="0" smtClean="0"/>
              <a:t>Patrón de promedios menos claro</a:t>
            </a:r>
          </a:p>
          <a:p>
            <a:pPr lvl="1"/>
            <a:r>
              <a:rPr lang="es-CO" dirty="0" smtClean="0"/>
              <a:t>Mayor variación en los colegios con mayor pobreza</a:t>
            </a:r>
          </a:p>
          <a:p>
            <a:r>
              <a:rPr lang="es-CO" dirty="0" smtClean="0"/>
              <a:t>Los efectos no cambian con la duración del periodo</a:t>
            </a:r>
            <a:endParaRPr lang="es-CO" dirty="0" smtClean="0"/>
          </a:p>
          <a:p>
            <a:r>
              <a:rPr lang="es-CO" dirty="0" smtClean="0"/>
              <a:t>Efecto del ultimo año (</a:t>
            </a:r>
            <a:r>
              <a:rPr lang="es-CO" i="1" dirty="0" err="1" smtClean="0"/>
              <a:t>Ashenfelter’s</a:t>
            </a:r>
            <a:r>
              <a:rPr lang="es-CO" i="1" dirty="0" smtClean="0"/>
              <a:t> </a:t>
            </a:r>
            <a:r>
              <a:rPr lang="es-CO" i="1" dirty="0" err="1" smtClean="0"/>
              <a:t>dip</a:t>
            </a:r>
            <a:r>
              <a:rPr lang="es-CO" dirty="0" smtClean="0"/>
              <a:t>) no es muy importante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09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¿Por qué la varianza es mayor en los colegios más pobres</a:t>
            </a:r>
            <a:r>
              <a:rPr lang="es-CO" sz="40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s-CO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200399"/>
          </a:xfrm>
        </p:spPr>
        <p:txBody>
          <a:bodyPr>
            <a:normAutofit/>
          </a:bodyPr>
          <a:lstStyle/>
          <a:p>
            <a:pPr eaLnBrk="1" hangingPunct="1"/>
            <a:r>
              <a:rPr lang="es-CO" dirty="0" smtClean="0"/>
              <a:t>Mayor variación en la características de los directivos en estos colegios</a:t>
            </a:r>
          </a:p>
          <a:p>
            <a:pPr marL="0" indent="0" algn="ctr" eaLnBrk="1" hangingPunct="1">
              <a:buNone/>
            </a:pPr>
            <a:r>
              <a:rPr lang="es-CO" dirty="0" smtClean="0"/>
              <a:t>O</a:t>
            </a:r>
          </a:p>
          <a:p>
            <a:pPr eaLnBrk="1" hangingPunct="1"/>
            <a:r>
              <a:rPr lang="es-CO" dirty="0" smtClean="0"/>
              <a:t>La diferencias en la calidad de los directivos se traduce en mayores diferencias en los puntajes en colegios más pobres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2266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Estimaciones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directas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de la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varianza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 los </a:t>
            </a:r>
            <a:r>
              <a:rPr lang="en-US" dirty="0" err="1" smtClean="0"/>
              <a:t>directivos</a:t>
            </a:r>
            <a:r>
              <a:rPr lang="en-US" dirty="0" smtClean="0"/>
              <a:t> </a:t>
            </a:r>
            <a:r>
              <a:rPr lang="en-US" dirty="0" err="1" smtClean="0"/>
              <a:t>cambian</a:t>
            </a:r>
            <a:r>
              <a:rPr lang="en-US" dirty="0" smtClean="0"/>
              <a:t> y </a:t>
            </a:r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, el </a:t>
            </a:r>
            <a:r>
              <a:rPr lang="en-US" dirty="0" err="1" smtClean="0"/>
              <a:t>patrón</a:t>
            </a:r>
            <a:r>
              <a:rPr lang="en-US" dirty="0" smtClean="0"/>
              <a:t> de </a:t>
            </a:r>
            <a:r>
              <a:rPr lang="en-US" dirty="0" err="1" smtClean="0"/>
              <a:t>crecimiento</a:t>
            </a:r>
            <a:r>
              <a:rPr lang="en-US" dirty="0" smtClean="0"/>
              <a:t> de los </a:t>
            </a:r>
            <a:r>
              <a:rPr lang="en-US" dirty="0" err="1" smtClean="0"/>
              <a:t>estudiantes</a:t>
            </a:r>
            <a:r>
              <a:rPr lang="en-US" dirty="0" smtClean="0"/>
              <a:t> </a:t>
            </a:r>
            <a:r>
              <a:rPr lang="en-US" dirty="0" err="1" smtClean="0"/>
              <a:t>debería</a:t>
            </a:r>
            <a:r>
              <a:rPr lang="en-US" dirty="0" smtClean="0"/>
              <a:t> </a:t>
            </a:r>
            <a:r>
              <a:rPr lang="en-US" dirty="0" err="1" smtClean="0"/>
              <a:t>cambiar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del </a:t>
            </a:r>
            <a:r>
              <a:rPr lang="en-US" dirty="0" err="1" smtClean="0"/>
              <a:t>colegio</a:t>
            </a:r>
            <a:r>
              <a:rPr lang="en-US" dirty="0" smtClean="0"/>
              <a:t> no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correlacionados</a:t>
            </a:r>
            <a:r>
              <a:rPr lang="en-US" dirty="0" smtClean="0"/>
              <a:t> con el </a:t>
            </a:r>
            <a:r>
              <a:rPr lang="en-US" dirty="0" err="1" smtClean="0"/>
              <a:t>cambio</a:t>
            </a:r>
            <a:r>
              <a:rPr lang="en-US" dirty="0" smtClean="0"/>
              <a:t> de los </a:t>
            </a:r>
            <a:r>
              <a:rPr lang="en-US" dirty="0" err="1" smtClean="0"/>
              <a:t>directivos</a:t>
            </a:r>
            <a:r>
              <a:rPr lang="en-US" dirty="0" smtClean="0"/>
              <a:t> (</a:t>
            </a:r>
            <a:r>
              <a:rPr lang="en-US" dirty="0" err="1" smtClean="0"/>
              <a:t>parcialmente</a:t>
            </a:r>
            <a:r>
              <a:rPr lang="en-US" dirty="0" smtClean="0"/>
              <a:t> </a:t>
            </a:r>
            <a:r>
              <a:rPr lang="en-US" dirty="0" err="1" smtClean="0"/>
              <a:t>comprobable</a:t>
            </a:r>
            <a:r>
              <a:rPr lang="en-US" dirty="0" smtClean="0"/>
              <a:t>),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obtener</a:t>
            </a:r>
            <a:r>
              <a:rPr lang="en-US" dirty="0" smtClean="0"/>
              <a:t> la </a:t>
            </a:r>
            <a:r>
              <a:rPr lang="en-US" dirty="0" err="1" smtClean="0"/>
              <a:t>estimación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cota</a:t>
            </a:r>
            <a:r>
              <a:rPr lang="en-US" dirty="0" smtClean="0"/>
              <a:t> inferior de la </a:t>
            </a:r>
            <a:r>
              <a:rPr lang="en-US" dirty="0" err="1" smtClean="0"/>
              <a:t>efectividad</a:t>
            </a:r>
            <a:r>
              <a:rPr lang="en-US" dirty="0" smtClean="0"/>
              <a:t> de los </a:t>
            </a:r>
            <a:r>
              <a:rPr lang="en-US" dirty="0" err="1" smtClean="0"/>
              <a:t>directivos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el error de </a:t>
            </a:r>
            <a:r>
              <a:rPr lang="en-US" dirty="0" err="1" smtClean="0"/>
              <a:t>medición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 </a:t>
            </a:r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Estimaciones directas de la varianza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719401"/>
              </p:ext>
            </p:extLst>
          </p:nvPr>
        </p:nvGraphicFramePr>
        <p:xfrm>
          <a:off x="1521604" y="1671464"/>
          <a:ext cx="5909506" cy="451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9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493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Cuartil de pobreza</a:t>
                      </a:r>
                      <a:endParaRPr lang="es-CO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Desviación estándar del efecto del</a:t>
                      </a:r>
                      <a:r>
                        <a:rPr lang="es-CO" sz="2400" baseline="0" noProof="0" dirty="0" smtClean="0"/>
                        <a:t> directivo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493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Más</a:t>
                      </a:r>
                      <a:r>
                        <a:rPr lang="es-CO" sz="2400" baseline="0" noProof="0" dirty="0" smtClean="0"/>
                        <a:t> bajo</a:t>
                      </a:r>
                      <a:endParaRPr lang="es-CO" sz="24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0.01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93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2</a:t>
                      </a:r>
                      <a:r>
                        <a:rPr lang="es-CO" sz="2400" baseline="30000" noProof="0" dirty="0" smtClean="0"/>
                        <a:t>do</a:t>
                      </a:r>
                      <a:endParaRPr lang="es-CO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0.04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93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3</a:t>
                      </a:r>
                      <a:r>
                        <a:rPr lang="es-CO" sz="2400" baseline="30000" noProof="0" dirty="0" smtClean="0"/>
                        <a:t>ro</a:t>
                      </a:r>
                      <a:endParaRPr lang="es-CO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0.04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93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Más</a:t>
                      </a:r>
                      <a:r>
                        <a:rPr lang="es-CO" sz="2400" baseline="0" noProof="0" dirty="0" smtClean="0"/>
                        <a:t> alto</a:t>
                      </a:r>
                      <a:endParaRPr lang="es-CO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0.09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876"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Todos</a:t>
                      </a:r>
                      <a:endParaRPr lang="es-CO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noProof="0" dirty="0" smtClean="0"/>
                        <a:t>0.05</a:t>
                      </a:r>
                      <a:endParaRPr lang="es-CO" sz="24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60028" y="5812972"/>
            <a:ext cx="22680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Valor agregado=0.20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Análisis adicional – Calidad de los directivos</a:t>
            </a:r>
            <a:endParaRPr lang="es-CO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O" dirty="0" smtClean="0"/>
              <a:t>Mejores directivos =&gt; mejores transiciones de los profesores.</a:t>
            </a:r>
          </a:p>
          <a:p>
            <a:pPr marL="514350" indent="-514350">
              <a:buAutoNum type="arabicPeriod"/>
            </a:pPr>
            <a:r>
              <a:rPr lang="es-CO" dirty="0" smtClean="0"/>
              <a:t>Alta movilidad de los mejores y los peores, en los colegios en desventaja.</a:t>
            </a:r>
            <a:endParaRPr lang="es-CO" dirty="0" smtClean="0"/>
          </a:p>
          <a:p>
            <a:pPr marL="514350" indent="-514350">
              <a:buAutoNum type="arabicPeriod"/>
            </a:pPr>
            <a:r>
              <a:rPr lang="es-CO" dirty="0" smtClean="0"/>
              <a:t>Un número substancial de los peores directivos</a:t>
            </a:r>
            <a:r>
              <a:rPr lang="es-CO" dirty="0" smtClean="0"/>
              <a:t> se vuelven directivos en otro lado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4243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En resumen</a:t>
            </a:r>
            <a:endParaRPr lang="es-CO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CO" dirty="0" smtClean="0"/>
              <a:t>La </a:t>
            </a:r>
            <a:r>
              <a:rPr lang="es-CO" dirty="0" smtClean="0"/>
              <a:t>autoselección complica la estimación de la calidad de los directivos y lo directivos que abandonan su cargo</a:t>
            </a:r>
          </a:p>
          <a:p>
            <a:pPr eaLnBrk="1" hangingPunct="1">
              <a:lnSpc>
                <a:spcPct val="90000"/>
              </a:lnSpc>
            </a:pPr>
            <a:r>
              <a:rPr lang="es-CO" dirty="0" smtClean="0"/>
              <a:t>Variación substancial en las estimaciones de calidad de los directivos (efectos fijos y directa</a:t>
            </a:r>
            <a:r>
              <a:rPr lang="es-CO" dirty="0" smtClean="0"/>
              <a:t>)</a:t>
            </a:r>
            <a:endParaRPr lang="es-CO" dirty="0" smtClean="0"/>
          </a:p>
          <a:p>
            <a:pPr lvl="1" eaLnBrk="1" hangingPunct="1">
              <a:lnSpc>
                <a:spcPct val="90000"/>
              </a:lnSpc>
            </a:pPr>
            <a:r>
              <a:rPr lang="es-CO" dirty="0" smtClean="0"/>
              <a:t>Mayor varianza en colegios pobres</a:t>
            </a:r>
          </a:p>
          <a:p>
            <a:pPr lvl="1" eaLnBrk="1" hangingPunct="1">
              <a:lnSpc>
                <a:spcPct val="90000"/>
              </a:lnSpc>
            </a:pPr>
            <a:r>
              <a:rPr lang="es-CO" dirty="0" smtClean="0"/>
              <a:t>No es debido a las complicacione</a:t>
            </a:r>
            <a:r>
              <a:rPr lang="es-CO" dirty="0" smtClean="0"/>
              <a:t>s en la medición</a:t>
            </a:r>
            <a:endParaRPr lang="es-CO" dirty="0" smtClean="0"/>
          </a:p>
          <a:p>
            <a:pPr>
              <a:lnSpc>
                <a:spcPct val="90000"/>
              </a:lnSpc>
            </a:pPr>
            <a:r>
              <a:rPr lang="es-CO" dirty="0" smtClean="0"/>
              <a:t>Los efectos son grandes</a:t>
            </a:r>
            <a:endParaRPr lang="es-CO" dirty="0" smtClean="0"/>
          </a:p>
          <a:p>
            <a:pPr>
              <a:lnSpc>
                <a:spcPct val="90000"/>
              </a:lnSpc>
            </a:pPr>
            <a:r>
              <a:rPr lang="es-CO" dirty="0" smtClean="0"/>
              <a:t>Por</a:t>
            </a:r>
            <a:r>
              <a:rPr lang="en-US" dirty="0" smtClean="0"/>
              <a:t> hacer:  </a:t>
            </a:r>
            <a:r>
              <a:rPr lang="es-CO" dirty="0" smtClean="0"/>
              <a:t>decisiones</a:t>
            </a:r>
            <a:r>
              <a:rPr lang="en-US" dirty="0" smtClean="0"/>
              <a:t> </a:t>
            </a:r>
            <a:r>
              <a:rPr lang="es-CO" dirty="0" smtClean="0"/>
              <a:t>de los docentes</a:t>
            </a:r>
            <a:r>
              <a:rPr lang="en-US" dirty="0" smtClean="0"/>
              <a:t>, </a:t>
            </a:r>
            <a:r>
              <a:rPr lang="es-CO" dirty="0"/>
              <a:t>m</a:t>
            </a:r>
            <a:r>
              <a:rPr lang="es-CO" dirty="0" smtClean="0"/>
              <a:t>ercado</a:t>
            </a:r>
            <a:r>
              <a:rPr lang="en-US" dirty="0" smtClean="0"/>
              <a:t> </a:t>
            </a:r>
            <a:r>
              <a:rPr lang="es-CO" dirty="0" smtClean="0"/>
              <a:t>laboral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1102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Preguntas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5000"/>
              </a:spcBef>
            </a:pPr>
            <a:r>
              <a:rPr lang="es-CO" dirty="0" smtClean="0"/>
              <a:t>¿Existe una variación sustancial en la efectividad del director?</a:t>
            </a:r>
          </a:p>
          <a:p>
            <a:pPr>
              <a:spcBef>
                <a:spcPct val="45000"/>
              </a:spcBef>
            </a:pPr>
            <a:r>
              <a:rPr lang="es-CO" dirty="0" smtClean="0"/>
              <a:t>¿La variación en la efectividad del director varía según la proporción de estudiantes de bajos ingresos en el colegio?</a:t>
            </a:r>
          </a:p>
          <a:p>
            <a:pPr>
              <a:spcBef>
                <a:spcPct val="45000"/>
              </a:spcBef>
            </a:pPr>
            <a:r>
              <a:rPr lang="es-CO" dirty="0" smtClean="0">
                <a:solidFill>
                  <a:schemeClr val="bg1">
                    <a:lumMod val="65000"/>
                  </a:schemeClr>
                </a:solidFill>
              </a:rPr>
              <a:t>¿Los directivos más efectivos toman mejores decisiones sobre el personal del colegio?</a:t>
            </a:r>
          </a:p>
          <a:p>
            <a:pPr>
              <a:spcBef>
                <a:spcPct val="45000"/>
              </a:spcBef>
            </a:pPr>
            <a:r>
              <a:rPr lang="es-CO" dirty="0" smtClean="0">
                <a:solidFill>
                  <a:schemeClr val="bg1">
                    <a:lumMod val="65000"/>
                  </a:schemeClr>
                </a:solidFill>
              </a:rPr>
              <a:t>¿El mercado laboral responde a la efectividad del director?</a:t>
            </a:r>
            <a:endParaRPr lang="es-C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UTD Proyecto de las escuelas en Texas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Paneles apilados de estudiantes y personal</a:t>
            </a:r>
          </a:p>
          <a:p>
            <a:r>
              <a:rPr lang="es-CO" dirty="0" smtClean="0"/>
              <a:t>	Prueba anual a estudiantes</a:t>
            </a:r>
          </a:p>
          <a:p>
            <a:r>
              <a:rPr lang="es-CO" dirty="0" smtClean="0"/>
              <a:t>	Características demográficas de los estudiantes</a:t>
            </a:r>
          </a:p>
          <a:p>
            <a:r>
              <a:rPr lang="es-CO" dirty="0" smtClean="0"/>
              <a:t>	Información sobre el personal</a:t>
            </a:r>
          </a:p>
          <a:p>
            <a:endParaRPr lang="es-CO" dirty="0" smtClean="0"/>
          </a:p>
          <a:p>
            <a:pPr>
              <a:buFont typeface="Wingdings" pitchFamily="2" charset="2"/>
              <a:buChar char="Ø"/>
            </a:pPr>
            <a:r>
              <a:rPr lang="es-CO" dirty="0" smtClean="0"/>
              <a:t>Seguimiento a los Directores, maestros y estudiantes de escuelas públicas en Texas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07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Muestra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r>
              <a:rPr lang="es-CO" dirty="0" smtClean="0"/>
              <a:t>Directivos – año: 84,318</a:t>
            </a:r>
          </a:p>
          <a:p>
            <a:endParaRPr lang="es-CO" dirty="0" smtClean="0"/>
          </a:p>
          <a:p>
            <a:r>
              <a:rPr lang="es-CO" dirty="0" smtClean="0"/>
              <a:t>Directivos: 15,358</a:t>
            </a:r>
          </a:p>
          <a:p>
            <a:endParaRPr lang="es-CO" dirty="0" smtClean="0"/>
          </a:p>
          <a:p>
            <a:r>
              <a:rPr lang="es-CO" dirty="0" smtClean="0"/>
              <a:t>Directivos – periodos: 21,256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Los directivos rotan frecuentemente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15360"/>
              </p:ext>
            </p:extLst>
          </p:nvPr>
        </p:nvGraphicFramePr>
        <p:xfrm>
          <a:off x="628649" y="1985963"/>
          <a:ext cx="7241721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b="1" noProof="0" dirty="0" smtClean="0"/>
                        <a:t>Cuartil</a:t>
                      </a:r>
                      <a:r>
                        <a:rPr lang="es-CO" sz="2000" b="1" baseline="0" noProof="0" dirty="0" smtClean="0"/>
                        <a:t> de pobreza</a:t>
                      </a:r>
                      <a:endParaRPr lang="es-CO" sz="2000" b="1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noProof="0" dirty="0" smtClean="0"/>
                        <a:t>Directivo</a:t>
                      </a:r>
                      <a:r>
                        <a:rPr lang="es-CO" sz="2000" b="1" baseline="0" noProof="0" dirty="0" smtClean="0"/>
                        <a:t> en</a:t>
                      </a:r>
                      <a:endParaRPr lang="es-CO" sz="2000" b="1" noProof="0" dirty="0" smtClean="0"/>
                    </a:p>
                    <a:p>
                      <a:pPr algn="ctr"/>
                      <a:r>
                        <a:rPr lang="es-CO" sz="2000" b="1" noProof="0" dirty="0" smtClean="0"/>
                        <a:t>1</a:t>
                      </a:r>
                      <a:r>
                        <a:rPr lang="es-CO" sz="2000" b="1" baseline="30000" noProof="0" dirty="0" smtClean="0"/>
                        <a:t>er</a:t>
                      </a:r>
                      <a:r>
                        <a:rPr lang="es-CO" sz="2000" b="1" noProof="0" dirty="0" smtClean="0"/>
                        <a:t> año</a:t>
                      </a:r>
                      <a:endParaRPr lang="es-CO" sz="2000" b="1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noProof="0" dirty="0" smtClean="0"/>
                        <a:t>Directivo con más de 5 años</a:t>
                      </a:r>
                      <a:endParaRPr lang="es-CO" sz="2000" b="1" noProof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Más bajo</a:t>
                      </a:r>
                      <a:endParaRPr lang="es-CO" sz="28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20.5</a:t>
                      </a:r>
                      <a:endParaRPr lang="es-CO" sz="28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30.5</a:t>
                      </a:r>
                      <a:endParaRPr lang="es-CO" sz="2800" noProof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Más</a:t>
                      </a:r>
                      <a:r>
                        <a:rPr lang="es-CO" sz="2800" baseline="0" noProof="0" dirty="0" smtClean="0"/>
                        <a:t> alto</a:t>
                      </a:r>
                      <a:endParaRPr lang="es-CO" sz="2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25.0</a:t>
                      </a:r>
                      <a:endParaRPr lang="es-CO" sz="2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noProof="0" dirty="0" smtClean="0"/>
                        <a:t>26.8</a:t>
                      </a:r>
                      <a:endParaRPr lang="es-CO" sz="28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Estimación de la variación de la calidad de los directivos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35000"/>
              </a:spcBef>
            </a:pPr>
            <a:r>
              <a:rPr lang="es-CO" dirty="0" smtClean="0"/>
              <a:t>Inercia:  el impacto pueden durar hasta cuando esto</a:t>
            </a:r>
            <a:r>
              <a:rPr lang="es-CO" dirty="0" smtClean="0"/>
              <a:t>s no están</a:t>
            </a:r>
            <a:endParaRPr lang="es-CO" dirty="0" smtClean="0"/>
          </a:p>
          <a:p>
            <a:pPr>
              <a:spcBef>
                <a:spcPct val="35000"/>
              </a:spcBef>
            </a:pPr>
            <a:endParaRPr lang="es-CO" dirty="0" smtClean="0"/>
          </a:p>
          <a:p>
            <a:pPr>
              <a:spcBef>
                <a:spcPct val="35000"/>
              </a:spcBef>
            </a:pPr>
            <a:r>
              <a:rPr lang="es-CO" dirty="0" smtClean="0"/>
              <a:t>Selección no aleatoria de los directivos y estudiantes.</a:t>
            </a:r>
          </a:p>
          <a:p>
            <a:pPr>
              <a:spcBef>
                <a:spcPct val="35000"/>
              </a:spcBef>
            </a:pPr>
            <a:endParaRPr lang="es-CO" dirty="0" smtClean="0"/>
          </a:p>
          <a:p>
            <a:pPr>
              <a:spcBef>
                <a:spcPct val="35000"/>
              </a:spcBef>
            </a:pPr>
            <a:r>
              <a:rPr lang="es-CO" dirty="0" smtClean="0"/>
              <a:t>Control por características observables de los estudiantes y desempeño previo</a:t>
            </a:r>
          </a:p>
          <a:p>
            <a:pPr>
              <a:spcBef>
                <a:spcPct val="35000"/>
              </a:spcBef>
            </a:pPr>
            <a:endParaRPr lang="es-CO" dirty="0" smtClean="0"/>
          </a:p>
          <a:p>
            <a:pPr>
              <a:spcBef>
                <a:spcPct val="35000"/>
              </a:spcBef>
            </a:pPr>
            <a:r>
              <a:rPr lang="es-CO" dirty="0" smtClean="0"/>
              <a:t>Hacer comparables a los directivos en términos de permanencia en el trabajo.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No hay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soluciones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simples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 smtClean="0"/>
              <a:t>alternativos</a:t>
            </a:r>
            <a:r>
              <a:rPr lang="en-US" dirty="0" smtClean="0"/>
              <a:t> para la </a:t>
            </a:r>
            <a:r>
              <a:rPr lang="en-US" dirty="0" err="1" smtClean="0"/>
              <a:t>estimación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1</a:t>
            </a:r>
            <a:r>
              <a:rPr lang="en-US" sz="2400" dirty="0"/>
              <a:t>.  </a:t>
            </a:r>
            <a:r>
              <a:rPr lang="en-US" sz="2400" dirty="0" err="1" smtClean="0"/>
              <a:t>Efectos</a:t>
            </a:r>
            <a:r>
              <a:rPr lang="en-US" sz="2400" dirty="0" smtClean="0"/>
              <a:t> </a:t>
            </a:r>
            <a:r>
              <a:rPr lang="en-US" sz="2400" dirty="0" err="1" smtClean="0"/>
              <a:t>fijos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directivo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2.  </a:t>
            </a:r>
            <a:r>
              <a:rPr lang="en-US" sz="2400" dirty="0" err="1" smtClean="0"/>
              <a:t>Estimación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directa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variación</a:t>
            </a:r>
            <a:r>
              <a:rPr lang="en-US" sz="2400" dirty="0" smtClean="0"/>
              <a:t> de la   </a:t>
            </a:r>
            <a:r>
              <a:rPr lang="en-US" sz="2400" dirty="0" err="1" smtClean="0"/>
              <a:t>calidad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	3. 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Validación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con el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análisis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cambio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docentes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      4.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Efectos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en el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mercado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laboral de los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directivos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Estimados de Valor Agregado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Efectos fijos de directivo – periodo</a:t>
            </a:r>
            <a:endParaRPr lang="es-CO" dirty="0" smtClean="0"/>
          </a:p>
          <a:p>
            <a:endParaRPr lang="es-CO" dirty="0" smtClean="0"/>
          </a:p>
          <a:p>
            <a:pPr marL="0" indent="0" algn="just">
              <a:buNone/>
            </a:pPr>
            <a:r>
              <a:rPr lang="es-CO" dirty="0" smtClean="0"/>
              <a:t>Regresió</a:t>
            </a:r>
            <a:r>
              <a:rPr lang="es-CO" dirty="0" smtClean="0"/>
              <a:t>n del puntaje de matemáticas con el mismo puntaje rezagado, variables demográficas de los estudiantes</a:t>
            </a:r>
            <a:r>
              <a:rPr lang="es-CO" dirty="0" smtClean="0"/>
              <a:t>, y efectos fijo</a:t>
            </a:r>
            <a:r>
              <a:rPr lang="es-CO" dirty="0" smtClean="0"/>
              <a:t>s de </a:t>
            </a:r>
            <a:r>
              <a:rPr lang="es-CO" i="1" dirty="0" smtClean="0"/>
              <a:t>directivo-por</a:t>
            </a:r>
            <a:r>
              <a:rPr lang="es-CO" i="1" dirty="0" smtClean="0"/>
              <a:t>-año</a:t>
            </a:r>
            <a:endParaRPr lang="es-CO" i="1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15873"/>
              </p:ext>
            </p:extLst>
          </p:nvPr>
        </p:nvGraphicFramePr>
        <p:xfrm>
          <a:off x="150812" y="4470171"/>
          <a:ext cx="88423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2768400" imgH="253800" progId="Equation.DSMT4">
                  <p:embed/>
                </p:oleObj>
              </mc:Choice>
              <mc:Fallback>
                <p:oleObj name="Equation" r:id="rId3" imgW="276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" y="4470171"/>
                        <a:ext cx="88423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Interpretando los patrones anuales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CO" dirty="0" smtClean="0"/>
              <a:t>Primer año – alcance limitado del cambio; inercia</a:t>
            </a:r>
          </a:p>
          <a:p>
            <a:pPr>
              <a:lnSpc>
                <a:spcPct val="150000"/>
              </a:lnSpc>
            </a:pPr>
            <a:r>
              <a:rPr lang="es-CO" dirty="0" smtClean="0"/>
              <a:t>Último año</a:t>
            </a:r>
            <a:r>
              <a:rPr lang="es-CO" dirty="0" smtClean="0"/>
              <a:t> – </a:t>
            </a:r>
            <a:r>
              <a:rPr lang="es-CO" dirty="0" smtClean="0"/>
              <a:t>malos eventos y/o menor atención</a:t>
            </a:r>
            <a:endParaRPr lang="es-CO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Experiencia – mejorando o empeorando</a:t>
            </a:r>
          </a:p>
          <a:p>
            <a:pPr>
              <a:lnSpc>
                <a:spcPct val="150000"/>
              </a:lnSpc>
            </a:pPr>
            <a:endParaRPr lang="es-CO" dirty="0" smtClean="0"/>
          </a:p>
          <a:p>
            <a:pPr>
              <a:lnSpc>
                <a:spcPct val="150000"/>
              </a:lnSpc>
            </a:pPr>
            <a:r>
              <a:rPr lang="es-CO" dirty="0" smtClean="0"/>
              <a:t>Valor Agregado de los directivos</a:t>
            </a:r>
            <a:endParaRPr lang="es-C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740</Words>
  <Application>Microsoft Office PowerPoint</Application>
  <PresentationFormat>Presentación en pantalla (4:3)</PresentationFormat>
  <Paragraphs>183</Paragraphs>
  <Slides>17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Equation</vt:lpstr>
      <vt:lpstr>Estimando el efecto de los líderes en la productividad del sector público  El caso de los directivos de los colegios   Eric Hanushek, Steven Rivkin,  and Gregory Branch</vt:lpstr>
      <vt:lpstr>Preguntas</vt:lpstr>
      <vt:lpstr>UTD Proyecto de las escuelas en Texas</vt:lpstr>
      <vt:lpstr>Muestra</vt:lpstr>
      <vt:lpstr>Los directivos rotan frecuentemente</vt:lpstr>
      <vt:lpstr>Estimación de la variación de la calidad de los directivos</vt:lpstr>
      <vt:lpstr>No hay soluciones simples</vt:lpstr>
      <vt:lpstr>Estimados de Valor Agregado</vt:lpstr>
      <vt:lpstr>Interpretando los patrones anuales</vt:lpstr>
      <vt:lpstr>Estimados con Efectos Fijos -- Matemáticas</vt:lpstr>
      <vt:lpstr>Estimados con Efectos Fijos -- Matemáticas</vt:lpstr>
      <vt:lpstr>Observaciones adicionales</vt:lpstr>
      <vt:lpstr> ¿Por qué la varianza es mayor en los colegios más pobres?</vt:lpstr>
      <vt:lpstr>Estimaciones directas de la varianza</vt:lpstr>
      <vt:lpstr>Estimaciones directas de la varianza</vt:lpstr>
      <vt:lpstr>Análisis adicional – Calidad de los directivos</vt:lpstr>
      <vt:lpstr>En resumen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Santiago Gomez</cp:lastModifiedBy>
  <cp:revision>40</cp:revision>
  <dcterms:created xsi:type="dcterms:W3CDTF">2015-08-13T20:07:08Z</dcterms:created>
  <dcterms:modified xsi:type="dcterms:W3CDTF">2017-10-31T15:47:18Z</dcterms:modified>
</cp:coreProperties>
</file>