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0" r:id="rId15"/>
    <p:sldId id="272" r:id="rId16"/>
    <p:sldId id="273" r:id="rId17"/>
    <p:sldId id="274" r:id="rId18"/>
    <p:sldId id="282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0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1470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AF38F-54CA-48B9-8DE9-B89F6E1E6975}" type="datetimeFigureOut">
              <a:rPr lang="es-PE" smtClean="0"/>
              <a:t>27/10/2017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9C9D0-B01C-4B0F-AF33-E657B9DE70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450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4AA127-894F-4025-95AC-7D7E7926930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8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0C515-B515-403E-B4EA-E52B3A10009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5417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0C515-B515-403E-B4EA-E52B3A10009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018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68843"/>
            <a:ext cx="7886700" cy="15827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43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70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060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533D1-1A07-4EB0-A693-238A3EB9F043}" type="datetime1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This is a test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B510F-CD47-43B0-815E-072FA93FA1CD}" type="slidenum">
              <a:rPr lang="en-US"/>
              <a:pPr>
                <a:defRPr/>
              </a:pPr>
              <a:t>‹Nº›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6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99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83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59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54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965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454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2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1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96948"/>
            <a:ext cx="7886700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85314"/>
            <a:ext cx="7886700" cy="408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796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7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27480" y="2763520"/>
            <a:ext cx="6416040" cy="3124200"/>
          </a:xfrm>
        </p:spPr>
        <p:txBody>
          <a:bodyPr/>
          <a:lstStyle/>
          <a:p>
            <a:pPr eaLnBrk="1" hangingPunct="1"/>
            <a:r>
              <a:rPr lang="en-US" sz="2800" b="1" dirty="0" err="1">
                <a:latin typeface="Calibri" pitchFamily="34" charset="0"/>
                <a:cs typeface="Calibri" pitchFamily="34" charset="0"/>
                <a:sym typeface="Helvetica" charset="0"/>
              </a:rPr>
              <a:t>Engranajes</a:t>
            </a:r>
            <a:r>
              <a:rPr lang="en-US" sz="2800" b="1" dirty="0">
                <a:latin typeface="Calibri" pitchFamily="34" charset="0"/>
                <a:cs typeface="Calibri" pitchFamily="34" charset="0"/>
                <a:sym typeface="Helvetica" charset="0"/>
              </a:rPr>
              <a:t> </a:t>
            </a:r>
            <a:r>
              <a:rPr lang="en-US" sz="2800" b="1" dirty="0" err="1">
                <a:latin typeface="Calibri" pitchFamily="34" charset="0"/>
                <a:cs typeface="Calibri" pitchFamily="34" charset="0"/>
                <a:sym typeface="Helvetica" charset="0"/>
              </a:rPr>
              <a:t>Rotos</a:t>
            </a:r>
            <a:r>
              <a:rPr lang="en-US" sz="2800" b="1" dirty="0">
                <a:latin typeface="Calibri" pitchFamily="34" charset="0"/>
                <a:cs typeface="Calibri" pitchFamily="34" charset="0"/>
                <a:sym typeface="Helvetica" charset="0"/>
              </a:rPr>
              <a:t>: </a:t>
            </a:r>
            <a:r>
              <a:rPr lang="en-US" sz="2800" dirty="0">
                <a:latin typeface="Calibri" pitchFamily="34" charset="0"/>
                <a:cs typeface="Calibri" pitchFamily="34" charset="0"/>
                <a:sym typeface="Helvetica" charset="0"/>
              </a:rPr>
              <a:t>El valor </a:t>
            </a:r>
            <a:r>
              <a:rPr lang="en-US" sz="2800" dirty="0" err="1">
                <a:latin typeface="Calibri" pitchFamily="34" charset="0"/>
                <a:cs typeface="Calibri" pitchFamily="34" charset="0"/>
                <a:sym typeface="Helvetica" charset="0"/>
              </a:rPr>
              <a:t>agregado</a:t>
            </a:r>
            <a:r>
              <a:rPr lang="en-US" sz="2800" dirty="0">
                <a:latin typeface="Calibri" pitchFamily="34" charset="0"/>
                <a:cs typeface="Calibri" pitchFamily="34" charset="0"/>
                <a:sym typeface="Helvetica" charset="0"/>
              </a:rPr>
              <a:t> de la </a:t>
            </a:r>
            <a:r>
              <a:rPr lang="en-US" sz="2800" dirty="0" err="1">
                <a:latin typeface="Calibri" pitchFamily="34" charset="0"/>
                <a:cs typeface="Calibri" pitchFamily="34" charset="0"/>
                <a:sym typeface="Helvetica" charset="0"/>
              </a:rPr>
              <a:t>educaci</a:t>
            </a:r>
            <a:r>
              <a:rPr lang="en-US" sz="2800" dirty="0" err="1">
                <a:latin typeface="Calibri"/>
                <a:cs typeface="Calibri" pitchFamily="34" charset="0"/>
                <a:sym typeface="Helvetica" charset="0"/>
              </a:rPr>
              <a:t>ó</a:t>
            </a:r>
            <a:r>
              <a:rPr lang="en-US" sz="2800" dirty="0" err="1">
                <a:latin typeface="Calibri" pitchFamily="34" charset="0"/>
                <a:cs typeface="Calibri" pitchFamily="34" charset="0"/>
                <a:sym typeface="Helvetica" charset="0"/>
              </a:rPr>
              <a:t>n</a:t>
            </a:r>
            <a:r>
              <a:rPr lang="en-US" sz="2800" dirty="0">
                <a:latin typeface="Calibri" pitchFamily="34" charset="0"/>
                <a:cs typeface="Calibri" pitchFamily="34" charset="0"/>
                <a:sym typeface="Helvetica" charset="0"/>
              </a:rPr>
              <a:t> superior </a:t>
            </a:r>
            <a:r>
              <a:rPr lang="en-US" sz="2800" dirty="0" err="1">
                <a:latin typeface="Calibri" pitchFamily="34" charset="0"/>
                <a:cs typeface="Calibri" pitchFamily="34" charset="0"/>
                <a:sym typeface="Helvetica" charset="0"/>
              </a:rPr>
              <a:t>en</a:t>
            </a:r>
            <a:r>
              <a:rPr lang="en-US" sz="2800" dirty="0">
                <a:latin typeface="Calibri" pitchFamily="34" charset="0"/>
                <a:cs typeface="Calibri" pitchFamily="34" charset="0"/>
                <a:sym typeface="Helvetica" charset="0"/>
              </a:rPr>
              <a:t> el </a:t>
            </a:r>
            <a:r>
              <a:rPr lang="en-US" sz="2800" dirty="0" err="1">
                <a:latin typeface="Calibri" pitchFamily="34" charset="0"/>
                <a:cs typeface="Calibri" pitchFamily="34" charset="0"/>
                <a:sym typeface="Helvetica" charset="0"/>
              </a:rPr>
              <a:t>logro</a:t>
            </a:r>
            <a:r>
              <a:rPr lang="en-US" sz="2800" dirty="0">
                <a:latin typeface="Calibri" pitchFamily="34" charset="0"/>
                <a:cs typeface="Calibri" pitchFamily="34" charset="0"/>
                <a:sym typeface="Helvetica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  <a:sym typeface="Helvetica" charset="0"/>
              </a:rPr>
              <a:t>acad</a:t>
            </a:r>
            <a:r>
              <a:rPr lang="en-US" sz="2800" dirty="0" err="1">
                <a:latin typeface="Calibri"/>
                <a:cs typeface="Calibri" pitchFamily="34" charset="0"/>
                <a:sym typeface="Helvetica" charset="0"/>
              </a:rPr>
              <a:t>é</a:t>
            </a:r>
            <a:r>
              <a:rPr lang="en-US" sz="2800" dirty="0" err="1">
                <a:latin typeface="Calibri" pitchFamily="34" charset="0"/>
                <a:cs typeface="Calibri" pitchFamily="34" charset="0"/>
                <a:sym typeface="Helvetica" charset="0"/>
              </a:rPr>
              <a:t>mico</a:t>
            </a:r>
            <a:r>
              <a:rPr lang="en-US" sz="2800" dirty="0">
                <a:latin typeface="Calibri" pitchFamily="34" charset="0"/>
                <a:cs typeface="Calibri" pitchFamily="34" charset="0"/>
                <a:sym typeface="Helvetica" charset="0"/>
              </a:rPr>
              <a:t> de los </a:t>
            </a:r>
            <a:r>
              <a:rPr lang="en-US" sz="2800" dirty="0" err="1">
                <a:latin typeface="Calibri" pitchFamily="34" charset="0"/>
                <a:cs typeface="Calibri" pitchFamily="34" charset="0"/>
                <a:sym typeface="Helvetica" charset="0"/>
              </a:rPr>
              <a:t>docentes</a:t>
            </a:r>
            <a:br>
              <a:rPr lang="en-US" i="1" dirty="0"/>
            </a:br>
            <a:br>
              <a:rPr lang="en-US" i="1" dirty="0"/>
            </a:br>
            <a:r>
              <a:rPr lang="en-US" sz="2800" dirty="0">
                <a:solidFill>
                  <a:schemeClr val="tx1"/>
                </a:solidFill>
              </a:rPr>
              <a:t>Hugo </a:t>
            </a:r>
            <a:r>
              <a:rPr lang="en-US" sz="2800" dirty="0" err="1">
                <a:solidFill>
                  <a:schemeClr val="tx1"/>
                </a:solidFill>
              </a:rPr>
              <a:t>Ñopo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Carlos Felipe </a:t>
            </a:r>
            <a:r>
              <a:rPr lang="en-US" sz="2800" dirty="0" err="1">
                <a:solidFill>
                  <a:schemeClr val="tx1"/>
                </a:solidFill>
              </a:rPr>
              <a:t>Balcázar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42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75733" y="680720"/>
            <a:ext cx="85682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Movilidad académica relativa: El rol</a:t>
            </a:r>
            <a:r>
              <a:rPr kumimoji="0" lang="es-CO" sz="2800" b="0" i="0" u="none" strike="noStrike" kern="0" cap="none" spc="0" normalizeH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la carrera (III)</a:t>
            </a:r>
            <a:endParaRPr kumimoji="0" lang="es-CO" sz="2800" b="0" i="0" u="none" strike="noStrike" kern="0" cap="none" spc="0" normalizeH="0" baseline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1"/>
          <p:cNvSpPr>
            <a:spLocks/>
          </p:cNvSpPr>
          <p:nvPr/>
        </p:nvSpPr>
        <p:spPr bwMode="auto">
          <a:xfrm>
            <a:off x="294640" y="1564640"/>
            <a:ext cx="8686800" cy="495111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marL="232164" indent="-232164" algn="l" defTabSz="321457">
              <a:spcBef>
                <a:spcPts val="562"/>
              </a:spcBef>
              <a:buFont typeface="Wingdings" pitchFamily="2" charset="2"/>
              <a:buChar char="v"/>
            </a:pPr>
            <a:endParaRPr lang="es-CO" sz="1600" b="1" i="1" dirty="0">
              <a:solidFill>
                <a:srgbClr val="4D4D4D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r>
              <a:rPr lang="es-CO" sz="20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Analizamos la movilidad académica relativa de los maestros vis-</a:t>
            </a:r>
            <a:r>
              <a:rPr lang="en-US" sz="20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à</a:t>
            </a:r>
            <a:r>
              <a:rPr lang="es-CO" sz="20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-vis sus pares en otras carreras</a:t>
            </a: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endParaRPr lang="es-CO" sz="2000" b="1" i="1" dirty="0">
              <a:solidFill>
                <a:srgbClr val="4D4D4D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r>
              <a:rPr lang="es-CO" sz="20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Para esto utilizamos los z-scores de los puntajes y comparamos las diferencias entre Saber 11 (2002-2007) y Saber Pro (2011-II)</a:t>
            </a: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endParaRPr lang="es-CO" sz="2000" b="1" i="1" dirty="0">
              <a:solidFill>
                <a:srgbClr val="4D4D4D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r>
              <a:rPr lang="es-CO" sz="20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No obstante, debemos tener en cuenta que los maestros son diferentes a sus pares</a:t>
            </a: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endParaRPr lang="es-CO" sz="2000" b="1" i="1" dirty="0">
              <a:solidFill>
                <a:srgbClr val="4D4D4D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algn="ctr" defTabSz="321457">
              <a:spcBef>
                <a:spcPts val="562"/>
              </a:spcBef>
              <a:buSzPct val="50000"/>
            </a:pPr>
            <a:r>
              <a:rPr lang="es-CO" sz="20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Sesgo de selección </a:t>
            </a:r>
          </a:p>
          <a:p>
            <a:pPr algn="ctr" defTabSz="321457">
              <a:spcBef>
                <a:spcPts val="562"/>
              </a:spcBef>
              <a:buSzPct val="50000"/>
            </a:pPr>
            <a:r>
              <a:rPr lang="es-CO" sz="20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(en características observables)</a:t>
            </a: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endParaRPr lang="es-CO" sz="1600" b="1" i="1" dirty="0">
              <a:solidFill>
                <a:srgbClr val="4D4D4D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endParaRPr lang="es-CO" sz="1600" b="1" i="1" dirty="0">
              <a:solidFill>
                <a:srgbClr val="4D4D4D"/>
              </a:solidFill>
              <a:latin typeface="Palatino"/>
              <a:ea typeface="Palatino"/>
              <a:cs typeface="Palatino"/>
            </a:endParaRPr>
          </a:p>
          <a:p>
            <a:pPr defTabSz="321457">
              <a:spcBef>
                <a:spcPts val="562"/>
              </a:spcBef>
              <a:buSzPct val="50000"/>
            </a:pPr>
            <a:endParaRPr lang="es-CO" sz="1600" b="1" i="1" dirty="0">
              <a:solidFill>
                <a:srgbClr val="4D4D4D"/>
              </a:solidFill>
              <a:latin typeface="Palatino"/>
              <a:ea typeface="Palatino"/>
              <a:cs typeface="Palatino"/>
            </a:endParaRPr>
          </a:p>
          <a:p>
            <a:pPr defTabSz="321457">
              <a:spcBef>
                <a:spcPts val="562"/>
              </a:spcBef>
              <a:buSzPct val="50000"/>
            </a:pPr>
            <a:r>
              <a:rPr lang="es-CO" sz="16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 </a:t>
            </a:r>
            <a:r>
              <a:rPr lang="es-CO" sz="16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2420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86" y="1219200"/>
            <a:ext cx="8568267" cy="479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7"/>
          <p:cNvSpPr/>
          <p:nvPr/>
        </p:nvSpPr>
        <p:spPr bwMode="auto">
          <a:xfrm>
            <a:off x="4876800" y="3733800"/>
            <a:ext cx="2479040" cy="330200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8"/>
          <p:cNvSpPr/>
          <p:nvPr/>
        </p:nvSpPr>
        <p:spPr bwMode="auto">
          <a:xfrm>
            <a:off x="4917440" y="2090420"/>
            <a:ext cx="2438400" cy="360680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1280" y="797560"/>
            <a:ext cx="9144000" cy="54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260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Diferencias entre los estudiantes de pedagogía y otras profesiones</a:t>
            </a:r>
            <a:endParaRPr kumimoji="0" lang="es-CO" sz="2600" b="0" i="0" u="none" strike="noStrike" kern="0" cap="none" spc="0" normalizeH="0" baseline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414866" y="5898961"/>
            <a:ext cx="73152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/>
              <a:t>Fuente: </a:t>
            </a:r>
            <a:r>
              <a:rPr lang="en-US" sz="1100" dirty="0" err="1"/>
              <a:t>Calculos</a:t>
            </a:r>
            <a:r>
              <a:rPr lang="en-US" sz="1100" dirty="0"/>
              <a:t> de los </a:t>
            </a:r>
            <a:r>
              <a:rPr lang="en-US" sz="1100" dirty="0" err="1"/>
              <a:t>autores</a:t>
            </a:r>
            <a:r>
              <a:rPr lang="en-US" sz="1100" dirty="0"/>
              <a:t> </a:t>
            </a:r>
            <a:r>
              <a:rPr lang="en-US" sz="1100" dirty="0" err="1"/>
              <a:t>basados</a:t>
            </a:r>
            <a:r>
              <a:rPr lang="en-US" sz="1100" dirty="0"/>
              <a:t> en </a:t>
            </a:r>
            <a:r>
              <a:rPr lang="en-US" sz="1100" dirty="0" err="1"/>
              <a:t>datos</a:t>
            </a:r>
            <a:r>
              <a:rPr lang="en-US" sz="1100" dirty="0"/>
              <a:t> del ICFES.</a:t>
            </a:r>
          </a:p>
          <a:p>
            <a:pPr algn="l"/>
            <a:r>
              <a:rPr lang="en-US" sz="1100" dirty="0" err="1"/>
              <a:t>Notas</a:t>
            </a:r>
            <a:r>
              <a:rPr lang="en-US" sz="1100" dirty="0"/>
              <a:t>: </a:t>
            </a:r>
            <a:r>
              <a:rPr lang="en-US" sz="1100" dirty="0" err="1"/>
              <a:t>Errores</a:t>
            </a:r>
            <a:r>
              <a:rPr lang="en-US" sz="1100" dirty="0"/>
              <a:t> </a:t>
            </a:r>
            <a:r>
              <a:rPr lang="en-US" sz="1100" dirty="0" err="1"/>
              <a:t>estandar</a:t>
            </a:r>
            <a:r>
              <a:rPr lang="en-US" sz="1100" dirty="0"/>
              <a:t> en </a:t>
            </a:r>
            <a:r>
              <a:rPr lang="en-US" sz="1100" dirty="0" err="1"/>
              <a:t>parentesis</a:t>
            </a:r>
            <a:r>
              <a:rPr lang="en-US" sz="1100" dirty="0"/>
              <a:t>. * </a:t>
            </a:r>
            <a:r>
              <a:rPr lang="en-US" sz="1100" dirty="0" err="1"/>
              <a:t>Significativo</a:t>
            </a:r>
            <a:r>
              <a:rPr lang="en-US" sz="1100" dirty="0"/>
              <a:t> a 10%; ** </a:t>
            </a:r>
            <a:r>
              <a:rPr lang="en-US" sz="1100" dirty="0" err="1"/>
              <a:t>Significativo</a:t>
            </a:r>
            <a:r>
              <a:rPr lang="en-US" sz="1100" dirty="0"/>
              <a:t> a 5%; *** </a:t>
            </a:r>
            <a:r>
              <a:rPr lang="en-US" sz="1100" dirty="0" err="1"/>
              <a:t>Significativo</a:t>
            </a:r>
            <a:r>
              <a:rPr lang="en-US" sz="1100" dirty="0"/>
              <a:t> a 1%.</a:t>
            </a:r>
          </a:p>
          <a:p>
            <a:pPr algn="l"/>
            <a:r>
              <a:rPr lang="en-US" sz="1100" dirty="0"/>
              <a:t>† Colombia </a:t>
            </a:r>
            <a:r>
              <a:rPr lang="en-US" sz="1100" dirty="0" err="1"/>
              <a:t>tiene</a:t>
            </a:r>
            <a:r>
              <a:rPr lang="en-US" sz="1100" dirty="0"/>
              <a:t> dos </a:t>
            </a:r>
            <a:r>
              <a:rPr lang="en-US" sz="1100" dirty="0" err="1"/>
              <a:t>calendarios</a:t>
            </a:r>
            <a:r>
              <a:rPr lang="en-US" sz="1100" dirty="0"/>
              <a:t> </a:t>
            </a:r>
            <a:r>
              <a:rPr lang="en-US" sz="1100" dirty="0" err="1"/>
              <a:t>regulares</a:t>
            </a:r>
            <a:r>
              <a:rPr lang="en-US" sz="1100" dirty="0"/>
              <a:t>; A, </a:t>
            </a:r>
            <a:r>
              <a:rPr lang="en-US" sz="1100" dirty="0" err="1"/>
              <a:t>que</a:t>
            </a:r>
            <a:r>
              <a:rPr lang="en-US" sz="1100" dirty="0"/>
              <a:t> </a:t>
            </a:r>
            <a:r>
              <a:rPr lang="en-US" sz="1100" dirty="0" err="1"/>
              <a:t>va</a:t>
            </a:r>
            <a:r>
              <a:rPr lang="en-US" sz="1100" dirty="0"/>
              <a:t> de </a:t>
            </a:r>
            <a:r>
              <a:rPr lang="en-US" sz="1100" dirty="0" err="1"/>
              <a:t>Febrero</a:t>
            </a:r>
            <a:r>
              <a:rPr lang="en-US" sz="1100" dirty="0"/>
              <a:t> a </a:t>
            </a:r>
            <a:r>
              <a:rPr lang="en-US" sz="1100" dirty="0" err="1"/>
              <a:t>Noviembre</a:t>
            </a:r>
            <a:r>
              <a:rPr lang="en-US" sz="1100" dirty="0"/>
              <a:t>, y B, </a:t>
            </a:r>
            <a:r>
              <a:rPr lang="en-US" sz="1100" dirty="0" err="1"/>
              <a:t>que</a:t>
            </a:r>
            <a:r>
              <a:rPr lang="en-US" sz="1100" dirty="0"/>
              <a:t> </a:t>
            </a:r>
            <a:r>
              <a:rPr lang="en-US" sz="1100" dirty="0" err="1"/>
              <a:t>va</a:t>
            </a:r>
            <a:r>
              <a:rPr lang="en-US" sz="1100" dirty="0"/>
              <a:t> de Agosto a </a:t>
            </a:r>
            <a:r>
              <a:rPr lang="en-US" sz="1100" dirty="0" err="1"/>
              <a:t>Junio</a:t>
            </a:r>
            <a:r>
              <a:rPr lang="en-US" sz="1100" dirty="0"/>
              <a:t>. </a:t>
            </a:r>
          </a:p>
          <a:p>
            <a:pPr algn="l"/>
            <a:r>
              <a:rPr lang="en-US" sz="1100" dirty="0"/>
              <a:t>†† A “Normal school” is a school that trains high school students to become teachers. 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79593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56" y="1371600"/>
            <a:ext cx="8844785" cy="451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897120" y="1910080"/>
            <a:ext cx="2667000" cy="284480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917440" y="5455920"/>
            <a:ext cx="2667000" cy="381000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456" y="5939879"/>
            <a:ext cx="731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/>
              <a:t>Fuente: </a:t>
            </a:r>
            <a:r>
              <a:rPr lang="en-US" sz="1100" dirty="0" err="1"/>
              <a:t>Calculos</a:t>
            </a:r>
            <a:r>
              <a:rPr lang="en-US" sz="1100" dirty="0"/>
              <a:t> de los </a:t>
            </a:r>
            <a:r>
              <a:rPr lang="en-US" sz="1100" dirty="0" err="1"/>
              <a:t>autores</a:t>
            </a:r>
            <a:r>
              <a:rPr lang="en-US" sz="1100" dirty="0"/>
              <a:t> </a:t>
            </a:r>
            <a:r>
              <a:rPr lang="en-US" sz="1100" dirty="0" err="1"/>
              <a:t>basados</a:t>
            </a:r>
            <a:r>
              <a:rPr lang="en-US" sz="1100" dirty="0"/>
              <a:t> en </a:t>
            </a:r>
            <a:r>
              <a:rPr lang="en-US" sz="1100" dirty="0" err="1"/>
              <a:t>datos</a:t>
            </a:r>
            <a:r>
              <a:rPr lang="en-US" sz="1100" dirty="0"/>
              <a:t> del ICFES.</a:t>
            </a:r>
          </a:p>
          <a:p>
            <a:pPr algn="l"/>
            <a:r>
              <a:rPr lang="en-US" sz="1100" dirty="0" err="1"/>
              <a:t>Notas</a:t>
            </a:r>
            <a:r>
              <a:rPr lang="en-US" sz="1100" dirty="0"/>
              <a:t>: </a:t>
            </a:r>
            <a:r>
              <a:rPr lang="en-US" sz="1100" dirty="0" err="1"/>
              <a:t>Errores</a:t>
            </a:r>
            <a:r>
              <a:rPr lang="en-US" sz="1100" dirty="0"/>
              <a:t> </a:t>
            </a:r>
            <a:r>
              <a:rPr lang="en-US" sz="1100" dirty="0" err="1"/>
              <a:t>estandar</a:t>
            </a:r>
            <a:r>
              <a:rPr lang="en-US" sz="1100" dirty="0"/>
              <a:t> en </a:t>
            </a:r>
            <a:r>
              <a:rPr lang="en-US" sz="1100" dirty="0" err="1"/>
              <a:t>parentesis</a:t>
            </a:r>
            <a:r>
              <a:rPr lang="en-US" sz="1100" dirty="0"/>
              <a:t>. * </a:t>
            </a:r>
            <a:r>
              <a:rPr lang="en-US" sz="1100" dirty="0" err="1"/>
              <a:t>Significativo</a:t>
            </a:r>
            <a:r>
              <a:rPr lang="en-US" sz="1100" dirty="0"/>
              <a:t> a 10%; ** </a:t>
            </a:r>
            <a:r>
              <a:rPr lang="en-US" sz="1100" dirty="0" err="1"/>
              <a:t>Significativo</a:t>
            </a:r>
            <a:r>
              <a:rPr lang="en-US" sz="1100" dirty="0"/>
              <a:t> a 5%; *** </a:t>
            </a:r>
            <a:r>
              <a:rPr lang="en-US" sz="1100" dirty="0" err="1"/>
              <a:t>Significativo</a:t>
            </a:r>
            <a:r>
              <a:rPr lang="en-US" sz="1100" dirty="0"/>
              <a:t> a 1%. </a:t>
            </a:r>
          </a:p>
          <a:p>
            <a:pPr algn="l"/>
            <a:r>
              <a:rPr lang="en-US" sz="1100" dirty="0"/>
              <a:t>†† </a:t>
            </a:r>
            <a:r>
              <a:rPr lang="en-US" sz="1100" dirty="0" err="1"/>
              <a:t>Una</a:t>
            </a:r>
            <a:r>
              <a:rPr lang="en-US" sz="1100" dirty="0"/>
              <a:t>  “Normal school” (</a:t>
            </a:r>
            <a:r>
              <a:rPr lang="en-US" sz="1100" dirty="0" err="1"/>
              <a:t>escuela</a:t>
            </a:r>
            <a:r>
              <a:rPr lang="en-US" sz="1100" dirty="0"/>
              <a:t> normal) </a:t>
            </a:r>
            <a:r>
              <a:rPr lang="en-US" sz="1100" dirty="0" err="1"/>
              <a:t>entrena</a:t>
            </a:r>
            <a:r>
              <a:rPr lang="en-US" sz="1100" dirty="0"/>
              <a:t> a los </a:t>
            </a:r>
            <a:r>
              <a:rPr lang="en-US" sz="1100" dirty="0" err="1"/>
              <a:t>estudiantes</a:t>
            </a:r>
            <a:r>
              <a:rPr lang="en-US" sz="1100" dirty="0"/>
              <a:t> </a:t>
            </a:r>
            <a:r>
              <a:rPr lang="en-US" sz="1100" dirty="0" err="1"/>
              <a:t>que</a:t>
            </a:r>
            <a:r>
              <a:rPr lang="en-US" sz="1100" dirty="0"/>
              <a:t> </a:t>
            </a:r>
            <a:r>
              <a:rPr lang="en-US" sz="1100" dirty="0" err="1"/>
              <a:t>quieren</a:t>
            </a:r>
            <a:r>
              <a:rPr lang="en-US" sz="1100" dirty="0"/>
              <a:t> </a:t>
            </a:r>
            <a:r>
              <a:rPr lang="en-US" sz="1100" dirty="0" err="1"/>
              <a:t>convertirse</a:t>
            </a:r>
            <a:r>
              <a:rPr lang="en-US" sz="1100" dirty="0"/>
              <a:t> en maestros. </a:t>
            </a:r>
          </a:p>
          <a:p>
            <a:endParaRPr lang="en-US" sz="11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6015" y="751840"/>
            <a:ext cx="9101668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eaLnBrk="0" hangingPunct="0">
              <a:defRPr/>
            </a:pPr>
            <a:r>
              <a:rPr lang="es-CO" sz="2400" kern="0" dirty="0">
                <a:solidFill>
                  <a:srgbClr val="CC0000"/>
                </a:solidFill>
              </a:rPr>
              <a:t>Diferencias entre los estudiantes de pedagogía y otras profesiones (II)</a:t>
            </a:r>
          </a:p>
        </p:txBody>
      </p:sp>
    </p:spTree>
    <p:extLst>
      <p:ext uri="{BB962C8B-B14F-4D97-AF65-F5344CB8AC3E}">
        <p14:creationId xmlns:p14="http://schemas.microsoft.com/office/powerpoint/2010/main" val="1603608071"/>
      </p:ext>
    </p:extLst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351"/>
            <a:ext cx="913841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876800" y="4714240"/>
            <a:ext cx="2667000" cy="381000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600" y="5728574"/>
            <a:ext cx="7315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/>
              <a:t>Fuente: </a:t>
            </a:r>
            <a:r>
              <a:rPr lang="en-US" sz="1100" dirty="0" err="1"/>
              <a:t>Calculos</a:t>
            </a:r>
            <a:r>
              <a:rPr lang="en-US" sz="1100" dirty="0"/>
              <a:t> de los </a:t>
            </a:r>
            <a:r>
              <a:rPr lang="en-US" sz="1100" dirty="0" err="1"/>
              <a:t>autores</a:t>
            </a:r>
            <a:r>
              <a:rPr lang="en-US" sz="1100" dirty="0"/>
              <a:t> </a:t>
            </a:r>
            <a:r>
              <a:rPr lang="en-US" sz="1100" dirty="0" err="1"/>
              <a:t>basados</a:t>
            </a:r>
            <a:r>
              <a:rPr lang="en-US" sz="1100" dirty="0"/>
              <a:t> en </a:t>
            </a:r>
            <a:r>
              <a:rPr lang="en-US" sz="1100" dirty="0" err="1"/>
              <a:t>datos</a:t>
            </a:r>
            <a:r>
              <a:rPr lang="en-US" sz="1100" dirty="0"/>
              <a:t> del ICFES.</a:t>
            </a:r>
          </a:p>
          <a:p>
            <a:pPr algn="l"/>
            <a:r>
              <a:rPr lang="en-US" sz="1100" dirty="0" err="1"/>
              <a:t>Notas</a:t>
            </a:r>
            <a:r>
              <a:rPr lang="en-US" sz="1100" dirty="0"/>
              <a:t>: </a:t>
            </a:r>
            <a:r>
              <a:rPr lang="en-US" sz="1100" dirty="0" err="1"/>
              <a:t>Errores</a:t>
            </a:r>
            <a:r>
              <a:rPr lang="en-US" sz="1100" dirty="0"/>
              <a:t> </a:t>
            </a:r>
            <a:r>
              <a:rPr lang="en-US" sz="1100" dirty="0" err="1"/>
              <a:t>estandar</a:t>
            </a:r>
            <a:r>
              <a:rPr lang="en-US" sz="1100" dirty="0"/>
              <a:t> en </a:t>
            </a:r>
            <a:r>
              <a:rPr lang="en-US" sz="1100" dirty="0" err="1"/>
              <a:t>parentesis</a:t>
            </a:r>
            <a:r>
              <a:rPr lang="en-US" sz="1100" dirty="0"/>
              <a:t>. * </a:t>
            </a:r>
            <a:r>
              <a:rPr lang="en-US" sz="1100" dirty="0" err="1"/>
              <a:t>Significativo</a:t>
            </a:r>
            <a:r>
              <a:rPr lang="en-US" sz="1100" dirty="0"/>
              <a:t> a 10%; ** </a:t>
            </a:r>
            <a:r>
              <a:rPr lang="en-US" sz="1100" dirty="0" err="1"/>
              <a:t>Significativo</a:t>
            </a:r>
            <a:r>
              <a:rPr lang="en-US" sz="1100" dirty="0"/>
              <a:t> a 5%; *** </a:t>
            </a:r>
            <a:r>
              <a:rPr lang="en-US" sz="1100" dirty="0" err="1"/>
              <a:t>Significativo</a:t>
            </a:r>
            <a:r>
              <a:rPr lang="en-US" sz="1100" dirty="0"/>
              <a:t> a 1%. COP: Peso </a:t>
            </a:r>
            <a:r>
              <a:rPr lang="en-US" sz="1100" dirty="0" err="1"/>
              <a:t>Colombiano</a:t>
            </a:r>
            <a:r>
              <a:rPr lang="en-US" sz="1100" dirty="0"/>
              <a:t>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1600" y="819210"/>
            <a:ext cx="88730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0" hangingPunct="0">
              <a:defRPr/>
            </a:pPr>
            <a:r>
              <a:rPr lang="es-CO" sz="2800" kern="0" dirty="0">
                <a:solidFill>
                  <a:srgbClr val="CC0000"/>
                </a:solidFill>
              </a:rPr>
              <a:t>Diferencias entre los estudiantes de pedagogía y otras profesiones </a:t>
            </a:r>
            <a:r>
              <a:rPr kumimoji="0" lang="es-CO" sz="2800" b="0" i="0" u="none" strike="noStrike" kern="0" cap="none" spc="0" normalizeH="0" baseline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(III)</a:t>
            </a:r>
          </a:p>
        </p:txBody>
      </p:sp>
    </p:spTree>
    <p:extLst>
      <p:ext uri="{BB962C8B-B14F-4D97-AF65-F5344CB8AC3E}">
        <p14:creationId xmlns:p14="http://schemas.microsoft.com/office/powerpoint/2010/main" val="357295986"/>
      </p:ext>
    </p:extLst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626" name="Rectangle 1"/>
              <p:cNvSpPr>
                <a:spLocks/>
              </p:cNvSpPr>
              <p:nvPr/>
            </p:nvSpPr>
            <p:spPr bwMode="auto">
              <a:xfrm>
                <a:off x="152400" y="1010270"/>
                <a:ext cx="8686800" cy="5424786"/>
              </a:xfrm>
              <a:prstGeom prst="rect">
                <a:avLst/>
              </a:prstGeom>
              <a:noFill/>
              <a:ln w="12700">
                <a:noFill/>
                <a:miter lim="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2164" indent="-232164" algn="l" defTabSz="321457">
                  <a:spcBef>
                    <a:spcPts val="562"/>
                  </a:spcBef>
                  <a:buFont typeface="Wingdings" pitchFamily="2" charset="2"/>
                  <a:buChar char="v"/>
                </a:pPr>
                <a:endParaRPr lang="es-CO" sz="1600" b="1" i="1" dirty="0">
                  <a:solidFill>
                    <a:srgbClr val="4D4D4D"/>
                  </a:solidFill>
                  <a:latin typeface="Palatino"/>
                  <a:ea typeface="Palatino"/>
                  <a:cs typeface="Palatino"/>
                  <a:sym typeface="Palatino"/>
                </a:endParaRPr>
              </a:p>
              <a:p>
                <a:pPr marL="232164" indent="-232164" algn="l" defTabSz="321457">
                  <a:spcBef>
                    <a:spcPts val="562"/>
                  </a:spcBef>
                  <a:buSzPct val="50000"/>
                  <a:buFont typeface="Wingdings" pitchFamily="2" charset="2"/>
                  <a:buChar char="v"/>
                </a:pPr>
                <a:r>
                  <a:rPr lang="es-CO" sz="1600" b="1" i="1" dirty="0">
                    <a:solidFill>
                      <a:srgbClr val="4D4D4D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Nuestra intención es estimar </a:t>
                </a:r>
              </a:p>
              <a:p>
                <a:pPr algn="l" defTabSz="321457">
                  <a:spcBef>
                    <a:spcPts val="562"/>
                  </a:spcBef>
                  <a:buSzPct val="50000"/>
                </a:pPr>
                <a:endParaRPr lang="es-CO" sz="1600" b="1" i="1" dirty="0">
                  <a:solidFill>
                    <a:srgbClr val="4D4D4D"/>
                  </a:solidFill>
                  <a:latin typeface="Palatino"/>
                  <a:ea typeface="Palatino"/>
                  <a:cs typeface="Palatino"/>
                  <a:sym typeface="Palatino"/>
                </a:endParaRPr>
              </a:p>
              <a:p>
                <a:pPr algn="l" defTabSz="321457">
                  <a:spcBef>
                    <a:spcPts val="562"/>
                  </a:spcBef>
                  <a:buSzPct val="50000"/>
                </a:pPr>
                <a:endParaRPr lang="en-US" sz="1600" i="1" dirty="0"/>
              </a:p>
              <a:p>
                <a:pPr algn="l" defTabSz="321457">
                  <a:spcBef>
                    <a:spcPts val="562"/>
                  </a:spcBef>
                  <a:buSzPct val="50000"/>
                </a:pPr>
                <a:endParaRPr lang="en-US" sz="1600" i="1" dirty="0"/>
              </a:p>
              <a:p>
                <a:pPr algn="l" defTabSz="321457">
                  <a:spcBef>
                    <a:spcPts val="562"/>
                  </a:spcBef>
                  <a:buSzPct val="5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16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s-CO" sz="1600" i="1"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/>
                            </a:rPr>
                            <m:t>,1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16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16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16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16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CO" sz="1600" i="1"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/>
                            </a:rPr>
                            <m:t>,1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16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16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s-CO" sz="1600" i="1"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/>
                            </a:rPr>
                            <m:t>,0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16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16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CO" sz="16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16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CO" sz="16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,0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1600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s-CO" sz="1600" i="1"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s-CO" sz="1600" b="1" i="1" dirty="0">
                  <a:solidFill>
                    <a:srgbClr val="4D4D4D"/>
                  </a:solidFill>
                  <a:latin typeface="Palatino"/>
                  <a:ea typeface="Palatino"/>
                  <a:cs typeface="Palatino"/>
                  <a:sym typeface="Palatino"/>
                </a:endParaRPr>
              </a:p>
              <a:p>
                <a:pPr algn="l" defTabSz="321457">
                  <a:spcBef>
                    <a:spcPts val="562"/>
                  </a:spcBef>
                  <a:buSzPct val="50000"/>
                </a:pPr>
                <a:endParaRPr lang="es-CO" sz="1600" b="1" i="1" dirty="0">
                  <a:solidFill>
                    <a:srgbClr val="4D4D4D"/>
                  </a:solidFill>
                  <a:latin typeface="Palatino"/>
                  <a:ea typeface="Palatino"/>
                  <a:cs typeface="Palatino"/>
                  <a:sym typeface="Palatino"/>
                </a:endParaRPr>
              </a:p>
              <a:p>
                <a:pPr algn="l" defTabSz="321457">
                  <a:spcBef>
                    <a:spcPts val="562"/>
                  </a:spcBef>
                  <a:buSzPct val="50000"/>
                </a:pPr>
                <a:endParaRPr lang="es-CO" sz="1600" b="1" i="1" dirty="0">
                  <a:solidFill>
                    <a:srgbClr val="4D4D4D"/>
                  </a:solidFill>
                  <a:latin typeface="Palatino"/>
                  <a:ea typeface="Palatino"/>
                  <a:cs typeface="Palatino"/>
                  <a:sym typeface="Palatino"/>
                </a:endParaRPr>
              </a:p>
              <a:p>
                <a:pPr algn="l" defTabSz="321457">
                  <a:spcBef>
                    <a:spcPts val="562"/>
                  </a:spcBef>
                  <a:buSzPct val="50000"/>
                </a:pPr>
                <a:endParaRPr lang="es-CO" sz="1600" b="1" i="1" dirty="0">
                  <a:solidFill>
                    <a:srgbClr val="4D4D4D"/>
                  </a:solidFill>
                  <a:latin typeface="Palatino"/>
                  <a:ea typeface="Palatino"/>
                  <a:cs typeface="Palatino"/>
                  <a:sym typeface="Palatino"/>
                </a:endParaRPr>
              </a:p>
              <a:p>
                <a:pPr marL="232164" indent="-232164" algn="l" defTabSz="321457">
                  <a:spcBef>
                    <a:spcPts val="562"/>
                  </a:spcBef>
                  <a:buSzPct val="50000"/>
                  <a:buFont typeface="Wingdings" pitchFamily="2" charset="2"/>
                  <a:buChar char="v"/>
                </a:pPr>
                <a:r>
                  <a:rPr lang="es-CO" sz="1600" b="1" i="1" dirty="0">
                    <a:solidFill>
                      <a:srgbClr val="4D4D4D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Utilizamos variables instrumentales (VI) para controlar por el sesgo de selección</a:t>
                </a:r>
              </a:p>
              <a:p>
                <a:pPr marL="689364" lvl="1" indent="-232164" algn="l" defTabSz="321457">
                  <a:spcBef>
                    <a:spcPts val="562"/>
                  </a:spcBef>
                  <a:buSzPct val="50000"/>
                  <a:buFont typeface="Wingdings" pitchFamily="2" charset="2"/>
                  <a:buChar char="v"/>
                </a:pPr>
                <a:r>
                  <a:rPr lang="es-CO" sz="1600" b="1" i="1" dirty="0">
                    <a:solidFill>
                      <a:srgbClr val="4D4D4D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El estudiante se mudó a otro departamento para cursar sus estudios universitarios </a:t>
                </a:r>
              </a:p>
              <a:p>
                <a:pPr marL="689364" lvl="1" indent="-232164" algn="l" defTabSz="321457">
                  <a:spcBef>
                    <a:spcPts val="562"/>
                  </a:spcBef>
                  <a:buSzPct val="50000"/>
                  <a:buFont typeface="Wingdings" pitchFamily="2" charset="2"/>
                  <a:buChar char="v"/>
                </a:pPr>
                <a:r>
                  <a:rPr lang="es-CO" sz="1600" b="1" i="1" dirty="0">
                    <a:solidFill>
                      <a:srgbClr val="4D4D4D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El estudiante estudio en una escuela normal</a:t>
                </a:r>
              </a:p>
              <a:p>
                <a:pPr marL="232164" indent="-232164" algn="r" defTabSz="321457">
                  <a:spcBef>
                    <a:spcPts val="562"/>
                  </a:spcBef>
                  <a:buSzPct val="50000"/>
                  <a:buFont typeface="Wingdings" pitchFamily="2" charset="2"/>
                  <a:buChar char="v"/>
                </a:pPr>
                <a:endParaRPr lang="es-CO" sz="1600" b="1" i="1" dirty="0">
                  <a:solidFill>
                    <a:srgbClr val="4D4D4D"/>
                  </a:solidFill>
                  <a:latin typeface="Palatino"/>
                  <a:ea typeface="Palatino"/>
                  <a:cs typeface="Palatino"/>
                  <a:sym typeface="Palatino"/>
                </a:endParaRPr>
              </a:p>
              <a:p>
                <a:pPr marL="232164" indent="-232164" algn="l" defTabSz="321457">
                  <a:spcBef>
                    <a:spcPts val="562"/>
                  </a:spcBef>
                  <a:buSzPct val="50000"/>
                  <a:buFont typeface="Wingdings" pitchFamily="2" charset="2"/>
                  <a:buChar char="v"/>
                </a:pPr>
                <a:r>
                  <a:rPr lang="es-CO" sz="1600" b="1" i="1" dirty="0">
                    <a:solidFill>
                      <a:srgbClr val="4D4D4D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Utilizamos un método de emparejamiento no paramétrico (como </a:t>
                </a:r>
                <a:r>
                  <a:rPr lang="es-CO" sz="1600" b="1" i="1" dirty="0" err="1">
                    <a:solidFill>
                      <a:srgbClr val="4D4D4D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benchmark</a:t>
                </a:r>
                <a:r>
                  <a:rPr lang="es-CO" sz="1600" b="1" i="1" dirty="0">
                    <a:solidFill>
                      <a:srgbClr val="4D4D4D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) de tal forma que comparamos a los maestros con sus pares en base de las mismas características observables. (Existen maestros con combinaciones de características observables que no podemos encontrar en estudiantes de otras carreras, y viceversa.) </a:t>
                </a:r>
              </a:p>
              <a:p>
                <a:pPr marL="232164" indent="-232164" algn="l" defTabSz="321457">
                  <a:spcBef>
                    <a:spcPts val="562"/>
                  </a:spcBef>
                  <a:buSzPct val="50000"/>
                  <a:buFont typeface="Wingdings" pitchFamily="2" charset="2"/>
                  <a:buChar char="v"/>
                </a:pPr>
                <a:endParaRPr lang="es-CO" sz="1600" b="1" i="1" dirty="0">
                  <a:solidFill>
                    <a:srgbClr val="4D4D4D"/>
                  </a:solidFill>
                  <a:latin typeface="Palatino"/>
                  <a:ea typeface="Palatino"/>
                  <a:cs typeface="Palatino"/>
                  <a:sym typeface="Palatino"/>
                </a:endParaRPr>
              </a:p>
              <a:p>
                <a:pPr marL="232164" indent="-232164" algn="l" defTabSz="321457">
                  <a:spcBef>
                    <a:spcPts val="562"/>
                  </a:spcBef>
                  <a:buSzPct val="50000"/>
                  <a:buFont typeface="Wingdings" pitchFamily="2" charset="2"/>
                  <a:buChar char="v"/>
                </a:pPr>
                <a:endParaRPr lang="es-CO" sz="1600" b="1" i="1" dirty="0">
                  <a:solidFill>
                    <a:srgbClr val="4D4D4D"/>
                  </a:solidFill>
                  <a:latin typeface="Palatino"/>
                  <a:ea typeface="Palatino"/>
                  <a:cs typeface="Palatino"/>
                  <a:sym typeface="Palatino"/>
                </a:endParaRPr>
              </a:p>
              <a:p>
                <a:pPr marL="232164" indent="-232164" algn="l" defTabSz="321457">
                  <a:spcBef>
                    <a:spcPts val="562"/>
                  </a:spcBef>
                  <a:buSzPct val="50000"/>
                  <a:buFont typeface="Wingdings" pitchFamily="2" charset="2"/>
                  <a:buChar char="v"/>
                </a:pPr>
                <a:endParaRPr lang="es-CO" sz="1600" b="1" i="1" dirty="0">
                  <a:solidFill>
                    <a:srgbClr val="4D4D4D"/>
                  </a:solidFill>
                  <a:latin typeface="Palatino"/>
                  <a:ea typeface="Palatino"/>
                  <a:cs typeface="Palatino"/>
                  <a:sym typeface="Palatino"/>
                </a:endParaRPr>
              </a:p>
              <a:p>
                <a:pPr marL="232164" indent="-232164" algn="l" defTabSz="321457">
                  <a:spcBef>
                    <a:spcPts val="562"/>
                  </a:spcBef>
                  <a:buSzPct val="50000"/>
                  <a:buFont typeface="Wingdings" pitchFamily="2" charset="2"/>
                  <a:buChar char="v"/>
                </a:pPr>
                <a:endParaRPr lang="es-CO" sz="1600" b="1" i="1" dirty="0">
                  <a:solidFill>
                    <a:srgbClr val="4D4D4D"/>
                  </a:solidFill>
                  <a:latin typeface="Palatino"/>
                  <a:ea typeface="Palatino"/>
                  <a:cs typeface="Palatino"/>
                  <a:sym typeface="Palatino"/>
                </a:endParaRPr>
              </a:p>
              <a:p>
                <a:pPr marL="232164" indent="-232164" algn="l" defTabSz="321457">
                  <a:spcBef>
                    <a:spcPts val="562"/>
                  </a:spcBef>
                  <a:buSzPct val="50000"/>
                  <a:buFont typeface="Wingdings" pitchFamily="2" charset="2"/>
                  <a:buChar char="v"/>
                </a:pPr>
                <a:endParaRPr lang="es-CO" sz="1600" b="1" i="1" dirty="0">
                  <a:solidFill>
                    <a:srgbClr val="4D4D4D"/>
                  </a:solidFill>
                  <a:latin typeface="Palatino"/>
                  <a:ea typeface="Palatino"/>
                  <a:cs typeface="Palatino"/>
                </a:endParaRPr>
              </a:p>
              <a:p>
                <a:pPr defTabSz="321457">
                  <a:spcBef>
                    <a:spcPts val="562"/>
                  </a:spcBef>
                  <a:buSzPct val="50000"/>
                </a:pPr>
                <a:endParaRPr lang="es-CO" sz="1600" b="1" i="1" dirty="0">
                  <a:solidFill>
                    <a:srgbClr val="4D4D4D"/>
                  </a:solidFill>
                  <a:latin typeface="Palatino"/>
                  <a:ea typeface="Palatino"/>
                  <a:cs typeface="Palatino"/>
                </a:endParaRPr>
              </a:p>
              <a:p>
                <a:pPr defTabSz="321457">
                  <a:spcBef>
                    <a:spcPts val="562"/>
                  </a:spcBef>
                  <a:buSzPct val="50000"/>
                </a:pPr>
                <a:r>
                  <a:rPr lang="es-CO" sz="1600" b="1" i="1" dirty="0">
                    <a:solidFill>
                      <a:srgbClr val="4D4D4D"/>
                    </a:solidFill>
                    <a:latin typeface="Palatino"/>
                    <a:ea typeface="Palatino"/>
                    <a:cs typeface="Palatino"/>
                  </a:rPr>
                  <a:t> </a:t>
                </a:r>
                <a:r>
                  <a:rPr lang="es-CO" sz="1600" b="1" i="1" dirty="0">
                    <a:solidFill>
                      <a:srgbClr val="4D4D4D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 </a:t>
                </a:r>
              </a:p>
            </p:txBody>
          </p:sp>
        </mc:Choice>
        <mc:Fallback xmlns="">
          <p:sp>
            <p:nvSpPr>
              <p:cNvPr id="26626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010270"/>
                <a:ext cx="8686800" cy="5424786"/>
              </a:xfrm>
              <a:prstGeom prst="rect">
                <a:avLst/>
              </a:prstGeom>
              <a:blipFill rotWithShape="0">
                <a:blip r:embed="rId2"/>
                <a:stretch>
                  <a:fillRect l="-702" r="-1193" b="-674"/>
                </a:stretch>
              </a:blipFill>
              <a:ln w="12700">
                <a:noFill/>
                <a:miter lim="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98120" y="476870"/>
            <a:ext cx="85682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280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Nuestra estrategia…</a:t>
            </a:r>
            <a:endParaRPr kumimoji="0" lang="es-CO" sz="2800" b="0" i="0" u="none" strike="noStrike" kern="0" cap="none" spc="0" normalizeH="0" baseline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209800" y="2855575"/>
            <a:ext cx="0" cy="533400"/>
          </a:xfrm>
          <a:prstGeom prst="straightConnector1">
            <a:avLst/>
          </a:prstGeom>
          <a:ln w="12700">
            <a:solidFill>
              <a:srgbClr val="CC0000"/>
            </a:solidFill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0" y="336865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Z-score en Saber Pro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4800600" y="2855575"/>
            <a:ext cx="0" cy="533400"/>
          </a:xfrm>
          <a:prstGeom prst="straightConnector1">
            <a:avLst/>
          </a:prstGeom>
          <a:ln w="12700">
            <a:solidFill>
              <a:srgbClr val="CC0000"/>
            </a:solidFill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14800" y="336865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Z-score en Saber 11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819400" y="2082800"/>
            <a:ext cx="457200" cy="452735"/>
          </a:xfrm>
          <a:prstGeom prst="straightConnector1">
            <a:avLst/>
          </a:prstGeom>
          <a:ln w="12700">
            <a:solidFill>
              <a:srgbClr val="CC0000"/>
            </a:solidFill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1200" y="1701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Características observables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4114800" y="2087265"/>
            <a:ext cx="762000" cy="452735"/>
          </a:xfrm>
          <a:prstGeom prst="straightConnector1">
            <a:avLst/>
          </a:prstGeom>
          <a:ln w="12700">
            <a:solidFill>
              <a:srgbClr val="CC0000"/>
            </a:solidFill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67200" y="1625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Es maestro </a:t>
            </a:r>
          </a:p>
          <a:p>
            <a:pPr algn="ctr"/>
            <a:r>
              <a:rPr lang="es-CO" sz="12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(variable </a:t>
            </a:r>
            <a:r>
              <a:rPr lang="es-CO" sz="1200" b="1" i="1" dirty="0" err="1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dummy</a:t>
            </a:r>
            <a:r>
              <a:rPr lang="es-CO" sz="12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181600" y="2540001"/>
            <a:ext cx="228600" cy="304800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33676"/>
      </p:ext>
    </p:extLst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" y="1442720"/>
            <a:ext cx="9097778" cy="462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2653" y="910167"/>
            <a:ext cx="8229600" cy="52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Resultados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333" y="6115472"/>
            <a:ext cx="72390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/>
              <a:t>Fuente: </a:t>
            </a:r>
            <a:r>
              <a:rPr lang="en-US" sz="1100" dirty="0" err="1"/>
              <a:t>Calculos</a:t>
            </a:r>
            <a:r>
              <a:rPr lang="en-US" sz="1100" dirty="0"/>
              <a:t> de los </a:t>
            </a:r>
            <a:r>
              <a:rPr lang="en-US" sz="1100" dirty="0" err="1"/>
              <a:t>autores</a:t>
            </a:r>
            <a:r>
              <a:rPr lang="en-US" sz="1100" dirty="0"/>
              <a:t> </a:t>
            </a:r>
            <a:r>
              <a:rPr lang="en-US" sz="1100" dirty="0" err="1"/>
              <a:t>basados</a:t>
            </a:r>
            <a:r>
              <a:rPr lang="en-US" sz="1100" dirty="0"/>
              <a:t> en </a:t>
            </a:r>
            <a:r>
              <a:rPr lang="en-US" sz="1100" dirty="0" err="1"/>
              <a:t>datos</a:t>
            </a:r>
            <a:r>
              <a:rPr lang="en-US" sz="1100" dirty="0"/>
              <a:t> del ICFES</a:t>
            </a:r>
          </a:p>
          <a:p>
            <a:pPr algn="l"/>
            <a:r>
              <a:rPr lang="en-US" sz="1100" dirty="0" err="1"/>
              <a:t>Notas</a:t>
            </a:r>
            <a:r>
              <a:rPr lang="en-US" sz="1100" dirty="0"/>
              <a:t>: </a:t>
            </a:r>
            <a:r>
              <a:rPr lang="en-US" sz="1100" dirty="0" err="1"/>
              <a:t>Errores</a:t>
            </a:r>
            <a:r>
              <a:rPr lang="en-US" sz="1100" dirty="0"/>
              <a:t> </a:t>
            </a:r>
            <a:r>
              <a:rPr lang="en-US" sz="1100" dirty="0" err="1"/>
              <a:t>estandar</a:t>
            </a:r>
            <a:r>
              <a:rPr lang="en-US" sz="1100" dirty="0"/>
              <a:t> </a:t>
            </a:r>
            <a:r>
              <a:rPr lang="en-US" sz="1100" dirty="0" err="1"/>
              <a:t>robustos</a:t>
            </a:r>
            <a:r>
              <a:rPr lang="en-US" sz="1100" dirty="0"/>
              <a:t> en </a:t>
            </a:r>
            <a:r>
              <a:rPr lang="en-US" sz="1100" dirty="0" err="1"/>
              <a:t>parentesis</a:t>
            </a:r>
            <a:r>
              <a:rPr lang="en-US" sz="1100" dirty="0"/>
              <a:t>. * </a:t>
            </a:r>
            <a:r>
              <a:rPr lang="en-US" sz="1100" dirty="0" err="1"/>
              <a:t>Significativo</a:t>
            </a:r>
            <a:r>
              <a:rPr lang="en-US" sz="1100" dirty="0"/>
              <a:t> a 10%; ** </a:t>
            </a:r>
            <a:r>
              <a:rPr lang="en-US" sz="1100" dirty="0" err="1"/>
              <a:t>Significativo</a:t>
            </a:r>
            <a:r>
              <a:rPr lang="en-US" sz="1100" dirty="0"/>
              <a:t> a 5%; *** </a:t>
            </a:r>
            <a:r>
              <a:rPr lang="en-US" sz="1100" dirty="0" err="1"/>
              <a:t>Significativo</a:t>
            </a:r>
            <a:r>
              <a:rPr lang="en-US" sz="1100" dirty="0"/>
              <a:t> a 1%. 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373120" y="2339947"/>
            <a:ext cx="804333" cy="3400452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887720" y="2339947"/>
            <a:ext cx="804333" cy="3400452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283787" y="2352324"/>
            <a:ext cx="804333" cy="3367755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373120" y="4155532"/>
            <a:ext cx="804333" cy="523147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887720" y="4511132"/>
            <a:ext cx="804333" cy="523147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283787" y="4856572"/>
            <a:ext cx="804333" cy="523147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21879"/>
      </p:ext>
    </p:extLst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/>
          </p:cNvSpPr>
          <p:nvPr/>
        </p:nvSpPr>
        <p:spPr bwMode="auto">
          <a:xfrm>
            <a:off x="254000" y="1757680"/>
            <a:ext cx="8686800" cy="385064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marL="232164" indent="-232164" algn="l" defTabSz="321457">
              <a:spcBef>
                <a:spcPts val="562"/>
              </a:spcBef>
              <a:buFont typeface="Wingdings" pitchFamily="2" charset="2"/>
              <a:buChar char="v"/>
            </a:pPr>
            <a:endParaRPr lang="es-CO" sz="1600" b="1" i="1" dirty="0">
              <a:solidFill>
                <a:srgbClr val="4D4D4D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Proveemos evidencia que los programas académicos que forman a los maestros no tienen efectos positivos sobre la movilidad académica relativa de los maestros en relación a estudiantes de otras carreras.  </a:t>
            </a:r>
            <a:endParaRPr lang="es-CO" b="1" i="1" dirty="0">
              <a:solidFill>
                <a:srgbClr val="4D4D4D"/>
              </a:solidFill>
              <a:latin typeface="Palatino"/>
              <a:ea typeface="Palatino"/>
              <a:cs typeface="Palatino"/>
            </a:endParaRP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endParaRPr lang="es-CO" b="1" i="1" dirty="0">
              <a:solidFill>
                <a:srgbClr val="4D4D4D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El lugar más obvio para mirar son los programas en pedagogía. Re-estructurar los currículos y hacer más estrictos los estándares de admisión son alternativas.</a:t>
            </a: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endParaRPr lang="es-CO" b="1" i="1" dirty="0">
              <a:solidFill>
                <a:srgbClr val="4D4D4D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algn="ctr" defTabSz="321457">
              <a:spcBef>
                <a:spcPts val="562"/>
              </a:spcBef>
              <a:buSzPct val="50000"/>
            </a:pP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No obstante esta es una opción miope…</a:t>
            </a:r>
          </a:p>
          <a:p>
            <a:pPr defTabSz="321457">
              <a:spcBef>
                <a:spcPts val="562"/>
              </a:spcBef>
              <a:buSzPct val="50000"/>
            </a:pPr>
            <a:endParaRPr lang="es-CO" b="1" i="1" dirty="0">
              <a:solidFill>
                <a:srgbClr val="4D4D4D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defTabSz="321457">
              <a:spcBef>
                <a:spcPts val="562"/>
              </a:spcBef>
              <a:buSzPct val="50000"/>
            </a:pPr>
            <a:endParaRPr lang="es-CO" sz="1600" b="1" i="1" dirty="0">
              <a:solidFill>
                <a:srgbClr val="4D4D4D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defTabSz="321457">
              <a:spcBef>
                <a:spcPts val="562"/>
              </a:spcBef>
              <a:buSzPct val="50000"/>
            </a:pPr>
            <a:r>
              <a:rPr lang="es-CO" sz="16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  </a:t>
            </a:r>
          </a:p>
          <a:p>
            <a:pPr algn="l" defTabSz="321457">
              <a:spcBef>
                <a:spcPts val="562"/>
              </a:spcBef>
              <a:buSzPct val="50000"/>
            </a:pPr>
            <a:r>
              <a:rPr lang="es-CO" sz="16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endParaRPr lang="es-CO" sz="1600" b="1" i="1" dirty="0">
              <a:solidFill>
                <a:srgbClr val="4D4D4D"/>
              </a:solidFill>
              <a:latin typeface="Palatino"/>
              <a:ea typeface="Palatino"/>
              <a:cs typeface="Palatino"/>
            </a:endParaRP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endParaRPr lang="es-CO" sz="1600" b="1" i="1" dirty="0">
              <a:solidFill>
                <a:srgbClr val="4D4D4D"/>
              </a:solidFill>
              <a:latin typeface="Palatino"/>
              <a:ea typeface="Palatino"/>
              <a:cs typeface="Palatino"/>
            </a:endParaRPr>
          </a:p>
          <a:p>
            <a:pPr defTabSz="321457">
              <a:spcBef>
                <a:spcPts val="562"/>
              </a:spcBef>
              <a:buSzPct val="50000"/>
            </a:pPr>
            <a:endParaRPr lang="es-CO" sz="1600" b="1" i="1" dirty="0">
              <a:solidFill>
                <a:srgbClr val="4D4D4D"/>
              </a:solidFill>
              <a:latin typeface="Palatino"/>
              <a:ea typeface="Palatino"/>
              <a:cs typeface="Palatino"/>
            </a:endParaRPr>
          </a:p>
          <a:p>
            <a:pPr defTabSz="321457">
              <a:spcBef>
                <a:spcPts val="562"/>
              </a:spcBef>
              <a:buSzPct val="50000"/>
            </a:pPr>
            <a:r>
              <a:rPr lang="es-CO" sz="16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 </a:t>
            </a:r>
            <a:r>
              <a:rPr lang="es-CO" sz="16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54000" y="8032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Engranajes</a:t>
            </a:r>
            <a:r>
              <a:rPr kumimoji="0" lang="es-CO" sz="2800" b="0" i="0" u="none" strike="noStrike" kern="0" cap="none" spc="0" normalizeH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rotos </a:t>
            </a:r>
            <a:r>
              <a:rPr lang="es-CO" sz="280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¿</a:t>
            </a:r>
            <a:r>
              <a:rPr kumimoji="0" lang="es-CO" sz="2800" b="0" i="0" u="none" strike="noStrike" kern="0" cap="none" spc="0" normalizeH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Qué podemos hacer?</a:t>
            </a:r>
            <a:endParaRPr kumimoji="0" lang="es-CO" sz="2800" b="0" i="0" u="none" strike="noStrike" kern="0" cap="none" spc="0" normalizeH="0" baseline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5329410"/>
      </p:ext>
    </p:extLst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/>
          </p:cNvSpPr>
          <p:nvPr/>
        </p:nvSpPr>
        <p:spPr bwMode="auto">
          <a:xfrm>
            <a:off x="457200" y="1762760"/>
            <a:ext cx="8128000" cy="396748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defTabSz="321457">
              <a:spcBef>
                <a:spcPts val="562"/>
              </a:spcBef>
              <a:buSzPct val="50000"/>
            </a:pPr>
            <a:endParaRPr lang="es-CO" b="1" i="1" dirty="0">
              <a:solidFill>
                <a:srgbClr val="4D4D4D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Los estudiantes provienen de ambientes socioeconómicos desfavorables y con habilidades académicas inferiores a las de sus pares.</a:t>
            </a: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endParaRPr lang="es-CO" b="1" i="1" dirty="0">
              <a:solidFill>
                <a:srgbClr val="4D4D4D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Es preciso promover políticas ambiciosas que atraigan a los estudiantes más hábiles a ser maestros.</a:t>
            </a: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endParaRPr lang="es-CO" b="1" i="1" dirty="0">
              <a:solidFill>
                <a:srgbClr val="4D4D4D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algn="ctr" defTabSz="321457">
              <a:spcBef>
                <a:spcPts val="562"/>
              </a:spcBef>
              <a:buSzPct val="50000"/>
            </a:pP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Aun no sabemos que políticas pueden ser las mas efectivas pero</a:t>
            </a:r>
          </a:p>
          <a:p>
            <a:pPr algn="ctr" defTabSz="321457">
              <a:spcBef>
                <a:spcPts val="562"/>
              </a:spcBef>
              <a:buSzPct val="50000"/>
            </a:pP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estamos construyendo conocimiento alrededor de esto</a:t>
            </a:r>
          </a:p>
          <a:p>
            <a:pPr defTabSz="321457">
              <a:spcBef>
                <a:spcPts val="562"/>
              </a:spcBef>
              <a:buSzPct val="50000"/>
            </a:pPr>
            <a:endParaRPr lang="es-CO" sz="1600" b="1" i="1" dirty="0">
              <a:solidFill>
                <a:srgbClr val="4D4D4D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defTabSz="321457">
              <a:spcBef>
                <a:spcPts val="562"/>
              </a:spcBef>
              <a:buSzPct val="50000"/>
            </a:pPr>
            <a:r>
              <a:rPr lang="es-CO" sz="16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  </a:t>
            </a:r>
          </a:p>
          <a:p>
            <a:pPr algn="l" defTabSz="321457">
              <a:spcBef>
                <a:spcPts val="562"/>
              </a:spcBef>
              <a:buSzPct val="50000"/>
            </a:pPr>
            <a:r>
              <a:rPr lang="es-CO" sz="16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endParaRPr lang="es-CO" sz="1600" b="1" i="1" dirty="0">
              <a:solidFill>
                <a:srgbClr val="4D4D4D"/>
              </a:solidFill>
              <a:latin typeface="Palatino"/>
              <a:ea typeface="Palatino"/>
              <a:cs typeface="Palatino"/>
            </a:endParaRP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endParaRPr lang="es-CO" sz="1600" b="1" i="1" dirty="0">
              <a:solidFill>
                <a:srgbClr val="4D4D4D"/>
              </a:solidFill>
              <a:latin typeface="Palatino"/>
              <a:ea typeface="Palatino"/>
              <a:cs typeface="Palatino"/>
            </a:endParaRPr>
          </a:p>
          <a:p>
            <a:pPr defTabSz="321457">
              <a:spcBef>
                <a:spcPts val="562"/>
              </a:spcBef>
              <a:buSzPct val="50000"/>
            </a:pPr>
            <a:endParaRPr lang="es-CO" sz="1600" b="1" i="1" dirty="0">
              <a:solidFill>
                <a:srgbClr val="4D4D4D"/>
              </a:solidFill>
              <a:latin typeface="Palatino"/>
              <a:ea typeface="Palatino"/>
              <a:cs typeface="Palatino"/>
            </a:endParaRPr>
          </a:p>
          <a:p>
            <a:pPr defTabSz="321457">
              <a:spcBef>
                <a:spcPts val="562"/>
              </a:spcBef>
              <a:buSzPct val="50000"/>
            </a:pPr>
            <a:r>
              <a:rPr lang="es-CO" sz="16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 </a:t>
            </a:r>
            <a:r>
              <a:rPr lang="es-CO" sz="16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57200" y="84328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Engranajes</a:t>
            </a:r>
            <a:r>
              <a:rPr kumimoji="0" lang="es-CO" sz="2800" b="0" i="0" u="none" strike="noStrike" kern="0" cap="none" spc="0" normalizeH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rotos </a:t>
            </a:r>
            <a:r>
              <a:rPr lang="es-CO" sz="280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¿</a:t>
            </a:r>
            <a:r>
              <a:rPr kumimoji="0" lang="es-CO" sz="2800" b="0" i="0" u="none" strike="noStrike" kern="0" cap="none" spc="0" normalizeH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Qué podemos hacer?</a:t>
            </a:r>
            <a:endParaRPr kumimoji="0" lang="es-CO" sz="2800" b="0" i="0" u="none" strike="noStrike" kern="0" cap="none" spc="0" normalizeH="0" baseline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3390486"/>
      </p:ext>
    </p:extLst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3680" y="2550160"/>
            <a:ext cx="5974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>
                <a:solidFill>
                  <a:srgbClr val="C00000"/>
                </a:solidFill>
              </a:rPr>
              <a:t>¡</a:t>
            </a:r>
            <a:r>
              <a:rPr lang="en-US" sz="3200" b="1" dirty="0">
                <a:solidFill>
                  <a:srgbClr val="C00000"/>
                </a:solidFill>
              </a:rPr>
              <a:t>Gracias!</a:t>
            </a: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@</a:t>
            </a:r>
            <a:r>
              <a:rPr lang="en-US" sz="3200" b="1" dirty="0" err="1">
                <a:solidFill>
                  <a:srgbClr val="C00000"/>
                </a:solidFill>
              </a:rPr>
              <a:t>hugonopo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hnopo@grade.org.pe</a:t>
            </a:r>
          </a:p>
        </p:txBody>
      </p:sp>
    </p:spTree>
    <p:extLst>
      <p:ext uri="{BB962C8B-B14F-4D97-AF65-F5344CB8AC3E}">
        <p14:creationId xmlns:p14="http://schemas.microsoft.com/office/powerpoint/2010/main" val="1965630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626" name="Rectangle 1"/>
              <p:cNvSpPr>
                <a:spLocks/>
              </p:cNvSpPr>
              <p:nvPr/>
            </p:nvSpPr>
            <p:spPr bwMode="auto">
              <a:xfrm>
                <a:off x="254000" y="1254110"/>
                <a:ext cx="8686800" cy="5424786"/>
              </a:xfrm>
              <a:prstGeom prst="rect">
                <a:avLst/>
              </a:prstGeom>
              <a:noFill/>
              <a:ln w="12700">
                <a:noFill/>
                <a:miter lim="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2164" indent="-232164" algn="l" defTabSz="321457">
                  <a:spcBef>
                    <a:spcPts val="562"/>
                  </a:spcBef>
                  <a:buFont typeface="Wingdings" pitchFamily="2" charset="2"/>
                  <a:buChar char="v"/>
                </a:pPr>
                <a:endParaRPr lang="es-CO" sz="1600" b="1" i="1" dirty="0">
                  <a:solidFill>
                    <a:srgbClr val="4D4D4D"/>
                  </a:solidFill>
                  <a:latin typeface="Palatino"/>
                  <a:ea typeface="Palatino"/>
                  <a:cs typeface="Palatino"/>
                  <a:sym typeface="Palatino"/>
                </a:endParaRPr>
              </a:p>
              <a:p>
                <a:pPr marL="232164" indent="-232164" algn="l" defTabSz="321457">
                  <a:spcBef>
                    <a:spcPts val="562"/>
                  </a:spcBef>
                  <a:buSzPct val="50000"/>
                  <a:buFont typeface="Wingdings" pitchFamily="2" charset="2"/>
                  <a:buChar char="v"/>
                </a:pPr>
                <a:endParaRPr lang="es-CO" sz="1600" b="1" i="1" dirty="0">
                  <a:solidFill>
                    <a:srgbClr val="4D4D4D"/>
                  </a:solidFill>
                  <a:latin typeface="Palatino"/>
                  <a:ea typeface="Palatino"/>
                  <a:cs typeface="Palatino"/>
                  <a:sym typeface="Palatino"/>
                </a:endParaRPr>
              </a:p>
              <a:p>
                <a:pPr marL="232164" indent="-232164" algn="l" defTabSz="321457">
                  <a:spcBef>
                    <a:spcPts val="562"/>
                  </a:spcBef>
                  <a:buSzPct val="50000"/>
                  <a:buFont typeface="Wingdings" pitchFamily="2" charset="2"/>
                  <a:buChar char="v"/>
                </a:pPr>
                <a:endParaRPr lang="es-CO" sz="1600" b="1" i="1" dirty="0">
                  <a:solidFill>
                    <a:srgbClr val="4D4D4D"/>
                  </a:solidFill>
                  <a:latin typeface="Palatino"/>
                  <a:ea typeface="Palatino"/>
                  <a:cs typeface="Palatino"/>
                  <a:sym typeface="Palatino"/>
                </a:endParaRPr>
              </a:p>
              <a:p>
                <a:pPr marL="232164" indent="-232164" algn="l" defTabSz="321457">
                  <a:spcBef>
                    <a:spcPts val="562"/>
                  </a:spcBef>
                  <a:buSzPct val="50000"/>
                  <a:buFont typeface="Wingdings" pitchFamily="2" charset="2"/>
                  <a:buChar char="v"/>
                </a:pPr>
                <a:r>
                  <a:rPr lang="es-CO" sz="1600" b="1" i="1" dirty="0">
                    <a:solidFill>
                      <a:srgbClr val="4D4D4D"/>
                    </a:solidFill>
                    <a:latin typeface="Palatino"/>
                    <a:ea typeface="Palatino"/>
                    <a:cs typeface="Palatino"/>
                    <a:sym typeface="Palatino"/>
                  </a:rPr>
                  <a:t>Modificamos nuestra ecuación de tal forma que </a:t>
                </a:r>
              </a:p>
              <a:p>
                <a:pPr algn="l" defTabSz="321457">
                  <a:spcBef>
                    <a:spcPts val="562"/>
                  </a:spcBef>
                  <a:buSzPct val="50000"/>
                </a:pPr>
                <a:endParaRPr lang="es-CO" sz="1600" b="1" i="1" dirty="0">
                  <a:solidFill>
                    <a:srgbClr val="4D4D4D"/>
                  </a:solidFill>
                  <a:latin typeface="Palatino"/>
                  <a:ea typeface="Palatino"/>
                  <a:cs typeface="Palatino"/>
                  <a:sym typeface="Palatino"/>
                </a:endParaRPr>
              </a:p>
              <a:p>
                <a:pPr algn="l" defTabSz="321457">
                  <a:spcBef>
                    <a:spcPts val="562"/>
                  </a:spcBef>
                  <a:buSzPct val="50000"/>
                </a:pPr>
                <a:endParaRPr lang="en-US" sz="1600" i="1" dirty="0"/>
              </a:p>
              <a:p>
                <a:pPr algn="l" defTabSz="321457">
                  <a:spcBef>
                    <a:spcPts val="562"/>
                  </a:spcBef>
                  <a:buSzPct val="50000"/>
                </a:pPr>
                <a:endParaRPr lang="en-US" sz="1600" i="1" dirty="0"/>
              </a:p>
              <a:p>
                <a:pPr algn="l" defTabSz="321457">
                  <a:spcBef>
                    <a:spcPts val="562"/>
                  </a:spcBef>
                  <a:buSzPct val="5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16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s-CO" sz="1600" i="1"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/>
                            </a:rPr>
                            <m:t>,1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16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r>
                            <a:rPr lang="es-CO" sz="16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16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16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CO" sz="1600" i="1"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/>
                            </a:rPr>
                            <m:t>,1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16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1600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s-CO" sz="1600" i="1"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/>
                            </a:rPr>
                            <m:t>,0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16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16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CO" sz="16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16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CO" sz="16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,0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16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s-CO" sz="1600" i="1"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/>
                            </a:rPr>
                            <m:t>,1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16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6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s-CO" sz="16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O" sz="16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CO" sz="16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,0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O" sz="1600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s-CO" sz="1600" i="1"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s-CO" sz="1600" b="1" i="1" dirty="0">
                  <a:solidFill>
                    <a:srgbClr val="4D4D4D"/>
                  </a:solidFill>
                  <a:latin typeface="Palatino"/>
                  <a:ea typeface="Palatino"/>
                  <a:cs typeface="Palatino"/>
                  <a:sym typeface="Palatino"/>
                </a:endParaRPr>
              </a:p>
              <a:p>
                <a:pPr algn="l" defTabSz="321457">
                  <a:spcBef>
                    <a:spcPts val="562"/>
                  </a:spcBef>
                  <a:buSzPct val="50000"/>
                </a:pPr>
                <a:endParaRPr lang="es-CO" sz="1600" b="1" i="1" dirty="0">
                  <a:solidFill>
                    <a:srgbClr val="4D4D4D"/>
                  </a:solidFill>
                  <a:latin typeface="Palatino"/>
                  <a:ea typeface="Palatino"/>
                  <a:cs typeface="Palatino"/>
                  <a:sym typeface="Palatino"/>
                </a:endParaRPr>
              </a:p>
              <a:p>
                <a:pPr algn="l" defTabSz="321457">
                  <a:spcBef>
                    <a:spcPts val="562"/>
                  </a:spcBef>
                  <a:buSzPct val="50000"/>
                </a:pPr>
                <a:endParaRPr lang="es-CO" sz="1600" b="1" i="1" dirty="0">
                  <a:solidFill>
                    <a:srgbClr val="4D4D4D"/>
                  </a:solidFill>
                  <a:latin typeface="Palatino"/>
                  <a:ea typeface="Palatino"/>
                  <a:cs typeface="Palatino"/>
                  <a:sym typeface="Palatino"/>
                </a:endParaRPr>
              </a:p>
              <a:p>
                <a:pPr algn="l" defTabSz="321457">
                  <a:spcBef>
                    <a:spcPts val="562"/>
                  </a:spcBef>
                  <a:buSzPct val="50000"/>
                </a:pPr>
                <a:endParaRPr lang="es-CO" sz="1600" b="1" i="1" dirty="0">
                  <a:solidFill>
                    <a:srgbClr val="4D4D4D"/>
                  </a:solidFill>
                  <a:latin typeface="Palatino"/>
                  <a:ea typeface="Palatino"/>
                  <a:cs typeface="Palatino"/>
                  <a:sym typeface="Palatino"/>
                </a:endParaRPr>
              </a:p>
              <a:p>
                <a:pPr marL="232164" indent="-232164" algn="l" defTabSz="321457">
                  <a:spcBef>
                    <a:spcPts val="562"/>
                  </a:spcBef>
                  <a:buSzPct val="50000"/>
                  <a:buFont typeface="Wingdings" pitchFamily="2" charset="2"/>
                  <a:buChar char="v"/>
                </a:pPr>
                <a:endParaRPr lang="es-CO" sz="1600" b="1" i="1" dirty="0">
                  <a:solidFill>
                    <a:srgbClr val="4D4D4D"/>
                  </a:solidFill>
                  <a:latin typeface="Palatino"/>
                  <a:ea typeface="Palatino"/>
                  <a:cs typeface="Palatino"/>
                  <a:sym typeface="Palatino"/>
                </a:endParaRPr>
              </a:p>
            </p:txBody>
          </p:sp>
        </mc:Choice>
        <mc:Fallback xmlns="">
          <p:sp>
            <p:nvSpPr>
              <p:cNvPr id="26626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00" y="1254110"/>
                <a:ext cx="8686800" cy="5424786"/>
              </a:xfrm>
              <a:prstGeom prst="rect">
                <a:avLst/>
              </a:prstGeom>
              <a:blipFill rotWithShape="0">
                <a:blip r:embed="rId2"/>
                <a:stretch>
                  <a:fillRect l="-702"/>
                </a:stretch>
              </a:blipFill>
              <a:ln w="12700">
                <a:noFill/>
                <a:miter lim="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70933" y="953387"/>
            <a:ext cx="85682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280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¿Hace una diferencia si el maestro estudia con énfasis en alguna de las áreas evaluadas?  </a:t>
            </a:r>
            <a:endParaRPr kumimoji="0" lang="es-CO" sz="2800" b="0" i="0" u="none" strike="noStrike" kern="0" cap="none" spc="0" normalizeH="0" baseline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5850467" y="3705443"/>
            <a:ext cx="0" cy="533400"/>
          </a:xfrm>
          <a:prstGeom prst="straightConnector1">
            <a:avLst/>
          </a:prstGeom>
          <a:ln w="12700">
            <a:solidFill>
              <a:srgbClr val="CC0000"/>
            </a:solidFill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55067" y="423884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El maestro hizo énfasis en razonamiento cuantitativo, español o lenguas extranjeras respectivamente</a:t>
            </a:r>
          </a:p>
          <a:p>
            <a:pPr algn="ctr"/>
            <a:r>
              <a:rPr lang="es-CO" sz="12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(variable </a:t>
            </a:r>
            <a:r>
              <a:rPr lang="es-CO" sz="1200" b="1" i="1" dirty="0" err="1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dummy</a:t>
            </a:r>
            <a:r>
              <a:rPr lang="es-CO" sz="12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)  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140200" y="3393440"/>
            <a:ext cx="364067" cy="381000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256867" y="3393440"/>
            <a:ext cx="364067" cy="381000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71603"/>
      </p:ext>
    </p:extLst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7772" y="518160"/>
            <a:ext cx="84920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+mj-ea"/>
                <a:cs typeface="+mj-cs"/>
              </a:rPr>
              <a:t>La presentaci</a:t>
            </a:r>
            <a:r>
              <a:rPr kumimoji="0" lang="es-CO" sz="2800" b="0" i="0" u="none" strike="noStrike" kern="0" cap="none" spc="0" normalizeH="0" baseline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+mj-ea"/>
                <a:cs typeface="Calibri" panose="020F0502020204030204" pitchFamily="34" charset="0"/>
              </a:rPr>
              <a:t>ó</a:t>
            </a:r>
            <a:r>
              <a:rPr kumimoji="0" lang="es-CO" sz="2800" b="0" i="0" u="none" strike="noStrike" kern="0" cap="none" spc="0" normalizeH="0" baseline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+mj-ea"/>
                <a:cs typeface="+mj-cs"/>
              </a:rPr>
              <a:t>n en una diapositiva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0"/>
          <a:stretch/>
        </p:blipFill>
        <p:spPr bwMode="auto">
          <a:xfrm>
            <a:off x="589280" y="1300480"/>
            <a:ext cx="8006080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/>
          <p:nvPr/>
        </p:nvSpPr>
        <p:spPr>
          <a:xfrm>
            <a:off x="801792" y="623823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Fuente: </a:t>
            </a:r>
            <a:r>
              <a:rPr lang="en-US" sz="1100" dirty="0" err="1"/>
              <a:t>Calculos</a:t>
            </a:r>
            <a:r>
              <a:rPr lang="en-US" sz="1100" dirty="0"/>
              <a:t> de los </a:t>
            </a:r>
            <a:r>
              <a:rPr lang="en-US" sz="1100" dirty="0" err="1"/>
              <a:t>autores</a:t>
            </a:r>
            <a:r>
              <a:rPr lang="en-US" sz="1100" dirty="0"/>
              <a:t> </a:t>
            </a:r>
            <a:r>
              <a:rPr lang="en-US" sz="1100" dirty="0" err="1"/>
              <a:t>basados</a:t>
            </a:r>
            <a:r>
              <a:rPr lang="en-US" sz="1100" dirty="0"/>
              <a:t> en </a:t>
            </a:r>
            <a:r>
              <a:rPr lang="en-US" sz="1100" dirty="0" err="1"/>
              <a:t>datos</a:t>
            </a:r>
            <a:r>
              <a:rPr lang="en-US" sz="1100" dirty="0"/>
              <a:t> del ICFES</a:t>
            </a:r>
          </a:p>
        </p:txBody>
      </p:sp>
      <p:sp>
        <p:nvSpPr>
          <p:cNvPr id="5" name="Rectangle 1"/>
          <p:cNvSpPr/>
          <p:nvPr/>
        </p:nvSpPr>
        <p:spPr bwMode="auto">
          <a:xfrm>
            <a:off x="3291840" y="2275839"/>
            <a:ext cx="894080" cy="1061719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8"/>
          <p:cNvSpPr/>
          <p:nvPr/>
        </p:nvSpPr>
        <p:spPr bwMode="auto">
          <a:xfrm>
            <a:off x="2611120" y="4561840"/>
            <a:ext cx="1574800" cy="1005839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33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1440"/>
            <a:ext cx="9138418" cy="474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2333" y="896050"/>
            <a:ext cx="8229600" cy="54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Resultados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319" y="6082692"/>
            <a:ext cx="72390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/>
              <a:t>Fuente: </a:t>
            </a:r>
            <a:r>
              <a:rPr lang="en-US" sz="1100" dirty="0" err="1"/>
              <a:t>Calculos</a:t>
            </a:r>
            <a:r>
              <a:rPr lang="en-US" sz="1100" dirty="0"/>
              <a:t> de los </a:t>
            </a:r>
            <a:r>
              <a:rPr lang="en-US" sz="1100" dirty="0" err="1"/>
              <a:t>autores</a:t>
            </a:r>
            <a:r>
              <a:rPr lang="en-US" sz="1100" dirty="0"/>
              <a:t> </a:t>
            </a:r>
            <a:r>
              <a:rPr lang="en-US" sz="1100" dirty="0" err="1"/>
              <a:t>basados</a:t>
            </a:r>
            <a:r>
              <a:rPr lang="en-US" sz="1100" dirty="0"/>
              <a:t> en </a:t>
            </a:r>
            <a:r>
              <a:rPr lang="en-US" sz="1100" dirty="0" err="1"/>
              <a:t>datos</a:t>
            </a:r>
            <a:r>
              <a:rPr lang="en-US" sz="1100" dirty="0"/>
              <a:t> del ICFES</a:t>
            </a:r>
          </a:p>
          <a:p>
            <a:pPr algn="l"/>
            <a:r>
              <a:rPr lang="en-US" sz="1100" dirty="0" err="1"/>
              <a:t>Notas</a:t>
            </a:r>
            <a:r>
              <a:rPr lang="en-US" sz="1100" dirty="0"/>
              <a:t>: </a:t>
            </a:r>
            <a:r>
              <a:rPr lang="en-US" sz="1100" dirty="0" err="1"/>
              <a:t>Errores</a:t>
            </a:r>
            <a:r>
              <a:rPr lang="en-US" sz="1100" dirty="0"/>
              <a:t> </a:t>
            </a:r>
            <a:r>
              <a:rPr lang="en-US" sz="1100" dirty="0" err="1"/>
              <a:t>estandar</a:t>
            </a:r>
            <a:r>
              <a:rPr lang="en-US" sz="1100" dirty="0"/>
              <a:t> </a:t>
            </a:r>
            <a:r>
              <a:rPr lang="en-US" sz="1100" dirty="0" err="1"/>
              <a:t>robustos</a:t>
            </a:r>
            <a:r>
              <a:rPr lang="en-US" sz="1100" dirty="0"/>
              <a:t> en </a:t>
            </a:r>
            <a:r>
              <a:rPr lang="en-US" sz="1100" dirty="0" err="1"/>
              <a:t>parentesis</a:t>
            </a:r>
            <a:r>
              <a:rPr lang="en-US" sz="1100" dirty="0"/>
              <a:t>. * </a:t>
            </a:r>
            <a:r>
              <a:rPr lang="en-US" sz="1100" dirty="0" err="1"/>
              <a:t>Significativo</a:t>
            </a:r>
            <a:r>
              <a:rPr lang="en-US" sz="1100" dirty="0"/>
              <a:t> a 10%; ** </a:t>
            </a:r>
            <a:r>
              <a:rPr lang="en-US" sz="1100" dirty="0" err="1"/>
              <a:t>Significativo</a:t>
            </a:r>
            <a:r>
              <a:rPr lang="en-US" sz="1100" dirty="0"/>
              <a:t> a 5%; *** </a:t>
            </a:r>
            <a:r>
              <a:rPr lang="en-US" sz="1100" dirty="0" err="1"/>
              <a:t>Significativo</a:t>
            </a:r>
            <a:r>
              <a:rPr lang="en-US" sz="1100" dirty="0"/>
              <a:t> a 1%. 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352800" y="2322750"/>
            <a:ext cx="804333" cy="3799886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854700" y="2322750"/>
            <a:ext cx="804333" cy="3799886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263467" y="2322750"/>
            <a:ext cx="804333" cy="3799885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352800" y="4223028"/>
            <a:ext cx="804333" cy="536932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867400" y="4578628"/>
            <a:ext cx="804333" cy="536932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263467" y="4924068"/>
            <a:ext cx="804333" cy="536932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352800" y="5487948"/>
            <a:ext cx="804333" cy="536932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867400" y="5487948"/>
            <a:ext cx="804333" cy="536932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263467" y="5487948"/>
            <a:ext cx="804333" cy="536932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2685"/>
      </p:ext>
    </p:extLst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2" y="1375375"/>
            <a:ext cx="9077113" cy="465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2333" y="789634"/>
            <a:ext cx="8229600" cy="76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Resultados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333" y="6085144"/>
            <a:ext cx="72390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/>
              <a:t>Fuente: </a:t>
            </a:r>
            <a:r>
              <a:rPr lang="en-US" sz="1100" dirty="0" err="1"/>
              <a:t>Calculos</a:t>
            </a:r>
            <a:r>
              <a:rPr lang="en-US" sz="1100" dirty="0"/>
              <a:t> de los </a:t>
            </a:r>
            <a:r>
              <a:rPr lang="en-US" sz="1100" dirty="0" err="1"/>
              <a:t>autores</a:t>
            </a:r>
            <a:r>
              <a:rPr lang="en-US" sz="1100" dirty="0"/>
              <a:t> </a:t>
            </a:r>
            <a:r>
              <a:rPr lang="en-US" sz="1100" dirty="0" err="1"/>
              <a:t>basados</a:t>
            </a:r>
            <a:r>
              <a:rPr lang="en-US" sz="1100" dirty="0"/>
              <a:t> en </a:t>
            </a:r>
            <a:r>
              <a:rPr lang="en-US" sz="1100" dirty="0" err="1"/>
              <a:t>datos</a:t>
            </a:r>
            <a:r>
              <a:rPr lang="en-US" sz="1100" dirty="0"/>
              <a:t> del ICFES</a:t>
            </a:r>
          </a:p>
          <a:p>
            <a:pPr algn="l"/>
            <a:r>
              <a:rPr lang="en-US" sz="1100" dirty="0" err="1"/>
              <a:t>Notas</a:t>
            </a:r>
            <a:r>
              <a:rPr lang="en-US" sz="1100" dirty="0"/>
              <a:t>: </a:t>
            </a:r>
            <a:r>
              <a:rPr lang="en-US" sz="1100" dirty="0" err="1"/>
              <a:t>Errores</a:t>
            </a:r>
            <a:r>
              <a:rPr lang="en-US" sz="1100" dirty="0"/>
              <a:t> </a:t>
            </a:r>
            <a:r>
              <a:rPr lang="en-US" sz="1100" dirty="0" err="1"/>
              <a:t>estandar</a:t>
            </a:r>
            <a:r>
              <a:rPr lang="en-US" sz="1100" dirty="0"/>
              <a:t> </a:t>
            </a:r>
            <a:r>
              <a:rPr lang="en-US" sz="1100" dirty="0" err="1"/>
              <a:t>robustos</a:t>
            </a:r>
            <a:r>
              <a:rPr lang="en-US" sz="1100" dirty="0"/>
              <a:t> en </a:t>
            </a:r>
            <a:r>
              <a:rPr lang="en-US" sz="1100" dirty="0" err="1"/>
              <a:t>parentesis</a:t>
            </a:r>
            <a:r>
              <a:rPr lang="en-US" sz="1100" dirty="0"/>
              <a:t>. * </a:t>
            </a:r>
            <a:r>
              <a:rPr lang="en-US" sz="1100" dirty="0" err="1"/>
              <a:t>Significativo</a:t>
            </a:r>
            <a:r>
              <a:rPr lang="en-US" sz="1100" dirty="0"/>
              <a:t> a 10%; ** </a:t>
            </a:r>
            <a:r>
              <a:rPr lang="en-US" sz="1100" dirty="0" err="1"/>
              <a:t>Significativo</a:t>
            </a:r>
            <a:r>
              <a:rPr lang="en-US" sz="1100" dirty="0"/>
              <a:t> a 5%; *** </a:t>
            </a:r>
            <a:r>
              <a:rPr lang="en-US" sz="1100" dirty="0" err="1"/>
              <a:t>Significativo</a:t>
            </a:r>
            <a:r>
              <a:rPr lang="en-US" sz="1100" dirty="0"/>
              <a:t> a 1%. 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352800" y="2202667"/>
            <a:ext cx="804333" cy="371553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867400" y="2202666"/>
            <a:ext cx="804333" cy="3715535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263467" y="2177266"/>
            <a:ext cx="804333" cy="3775189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352800" y="2629926"/>
            <a:ext cx="804333" cy="51967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867400" y="2929646"/>
            <a:ext cx="804333" cy="519674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263467" y="3289300"/>
            <a:ext cx="804333" cy="408940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44251"/>
      </p:ext>
    </p:extLst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191260"/>
            <a:ext cx="6598920" cy="479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27659" y="878840"/>
            <a:ext cx="8229600" cy="46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280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Primera etapa de VI</a:t>
            </a:r>
            <a:endParaRPr kumimoji="0" lang="es-CO" sz="2800" b="0" i="0" u="none" strike="noStrike" kern="0" cap="none" spc="0" normalizeH="0" baseline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1136" y="5877558"/>
            <a:ext cx="753480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50" dirty="0"/>
              <a:t>Fuente: </a:t>
            </a:r>
            <a:r>
              <a:rPr lang="en-US" sz="1050" dirty="0" err="1"/>
              <a:t>Calculos</a:t>
            </a:r>
            <a:r>
              <a:rPr lang="en-US" sz="1050" dirty="0"/>
              <a:t> de los </a:t>
            </a:r>
            <a:r>
              <a:rPr lang="en-US" sz="1050" dirty="0" err="1"/>
              <a:t>autores</a:t>
            </a:r>
            <a:r>
              <a:rPr lang="en-US" sz="1050" dirty="0"/>
              <a:t> </a:t>
            </a:r>
            <a:r>
              <a:rPr lang="en-US" sz="1050" dirty="0" err="1"/>
              <a:t>basados</a:t>
            </a:r>
            <a:r>
              <a:rPr lang="en-US" sz="1050" dirty="0"/>
              <a:t> en </a:t>
            </a:r>
            <a:r>
              <a:rPr lang="en-US" sz="1050" dirty="0" err="1"/>
              <a:t>datos</a:t>
            </a:r>
            <a:r>
              <a:rPr lang="en-US" sz="1050" dirty="0"/>
              <a:t> del ICFES</a:t>
            </a:r>
          </a:p>
          <a:p>
            <a:pPr algn="l"/>
            <a:r>
              <a:rPr lang="en-US" sz="1050" dirty="0" err="1"/>
              <a:t>Notas</a:t>
            </a:r>
            <a:r>
              <a:rPr lang="en-US" sz="1050" dirty="0"/>
              <a:t>: </a:t>
            </a:r>
            <a:r>
              <a:rPr lang="en-US" sz="1050" dirty="0" err="1"/>
              <a:t>Errores</a:t>
            </a:r>
            <a:r>
              <a:rPr lang="en-US" sz="1050" dirty="0"/>
              <a:t> </a:t>
            </a:r>
            <a:r>
              <a:rPr lang="en-US" sz="1050" dirty="0" err="1"/>
              <a:t>estandar</a:t>
            </a:r>
            <a:r>
              <a:rPr lang="en-US" sz="1050" dirty="0"/>
              <a:t> </a:t>
            </a:r>
            <a:r>
              <a:rPr lang="en-US" sz="1050" dirty="0" err="1"/>
              <a:t>robustos</a:t>
            </a:r>
            <a:r>
              <a:rPr lang="en-US" sz="1050" dirty="0"/>
              <a:t> en </a:t>
            </a:r>
            <a:r>
              <a:rPr lang="en-US" sz="1050" dirty="0" err="1"/>
              <a:t>parentesis</a:t>
            </a:r>
            <a:r>
              <a:rPr lang="en-US" sz="1050" dirty="0"/>
              <a:t>. * </a:t>
            </a:r>
            <a:r>
              <a:rPr lang="en-US" sz="1050" dirty="0" err="1"/>
              <a:t>Significativo</a:t>
            </a:r>
            <a:r>
              <a:rPr lang="en-US" sz="1050" dirty="0"/>
              <a:t> a 10%; ** </a:t>
            </a:r>
            <a:r>
              <a:rPr lang="en-US" sz="1050" dirty="0" err="1"/>
              <a:t>Significativo</a:t>
            </a:r>
            <a:r>
              <a:rPr lang="en-US" sz="1050" dirty="0"/>
              <a:t> a 5%; *** </a:t>
            </a:r>
            <a:r>
              <a:rPr lang="en-US" sz="1050" dirty="0" err="1"/>
              <a:t>Significativo</a:t>
            </a:r>
            <a:r>
              <a:rPr lang="en-US" sz="1050" dirty="0"/>
              <a:t> a 1%.</a:t>
            </a:r>
          </a:p>
          <a:p>
            <a:pPr algn="l"/>
            <a:r>
              <a:rPr lang="en-US" sz="1000" dirty="0"/>
              <a:t>† El </a:t>
            </a:r>
            <a:r>
              <a:rPr lang="en-US" sz="1000" dirty="0" err="1"/>
              <a:t>estudiante</a:t>
            </a:r>
            <a:r>
              <a:rPr lang="en-US" sz="1000" dirty="0"/>
              <a:t> se </a:t>
            </a:r>
            <a:r>
              <a:rPr lang="en-US" sz="1000" dirty="0" err="1"/>
              <a:t>mudo</a:t>
            </a:r>
            <a:r>
              <a:rPr lang="en-US" sz="1000" dirty="0"/>
              <a:t> a </a:t>
            </a:r>
            <a:r>
              <a:rPr lang="en-US" sz="1000" dirty="0" err="1"/>
              <a:t>otro</a:t>
            </a:r>
            <a:r>
              <a:rPr lang="en-US" sz="1000" dirty="0"/>
              <a:t> </a:t>
            </a:r>
            <a:r>
              <a:rPr lang="en-US" sz="1000" dirty="0" err="1"/>
              <a:t>departamento</a:t>
            </a:r>
            <a:r>
              <a:rPr lang="en-US" sz="1000" dirty="0"/>
              <a:t> para </a:t>
            </a:r>
            <a:r>
              <a:rPr lang="en-US" sz="1000" dirty="0" err="1"/>
              <a:t>su</a:t>
            </a:r>
            <a:r>
              <a:rPr lang="en-US" sz="1000" dirty="0"/>
              <a:t> </a:t>
            </a:r>
            <a:r>
              <a:rPr lang="en-US" sz="1000" dirty="0" err="1"/>
              <a:t>educacion</a:t>
            </a:r>
            <a:r>
              <a:rPr lang="en-US" sz="1000" dirty="0"/>
              <a:t>.</a:t>
            </a:r>
          </a:p>
          <a:p>
            <a:pPr algn="l"/>
            <a:r>
              <a:rPr lang="en-US" sz="1000" dirty="0"/>
              <a:t>†† </a:t>
            </a:r>
            <a:r>
              <a:rPr lang="en-US" sz="1000" dirty="0" err="1"/>
              <a:t>Una</a:t>
            </a:r>
            <a:r>
              <a:rPr lang="en-US" sz="1000" dirty="0"/>
              <a:t>  “Normal school” (</a:t>
            </a:r>
            <a:r>
              <a:rPr lang="en-US" sz="1000" dirty="0" err="1"/>
              <a:t>escuela</a:t>
            </a:r>
            <a:r>
              <a:rPr lang="en-US" sz="1000" dirty="0"/>
              <a:t> normal) </a:t>
            </a:r>
            <a:r>
              <a:rPr lang="en-US" sz="1000" dirty="0" err="1"/>
              <a:t>entrena</a:t>
            </a:r>
            <a:r>
              <a:rPr lang="en-US" sz="1000" dirty="0"/>
              <a:t> a los </a:t>
            </a:r>
            <a:r>
              <a:rPr lang="en-US" sz="1000" dirty="0" err="1"/>
              <a:t>estudiantes</a:t>
            </a:r>
            <a:r>
              <a:rPr lang="en-US" sz="1000" dirty="0"/>
              <a:t> </a:t>
            </a:r>
            <a:r>
              <a:rPr lang="en-US" sz="1000" dirty="0" err="1"/>
              <a:t>que</a:t>
            </a:r>
            <a:r>
              <a:rPr lang="en-US" sz="1000" dirty="0"/>
              <a:t> </a:t>
            </a:r>
            <a:r>
              <a:rPr lang="en-US" sz="1000" dirty="0" err="1"/>
              <a:t>quieren</a:t>
            </a:r>
            <a:r>
              <a:rPr lang="en-US" sz="1000" dirty="0"/>
              <a:t> </a:t>
            </a:r>
            <a:r>
              <a:rPr lang="en-US" sz="1000" dirty="0" err="1"/>
              <a:t>convertirse</a:t>
            </a:r>
            <a:r>
              <a:rPr lang="en-US" sz="1000" dirty="0"/>
              <a:t> en maestros. </a:t>
            </a:r>
          </a:p>
          <a:p>
            <a:pPr algn="l"/>
            <a:r>
              <a:rPr lang="en-US" sz="1100" dirty="0"/>
              <a:t> 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157391" y="1893872"/>
            <a:ext cx="6377415" cy="590247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704524"/>
      </p:ext>
    </p:extLst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1445230"/>
            <a:ext cx="8686800" cy="342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33362" y="1020956"/>
            <a:ext cx="8229600" cy="42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280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Calidad del emparejamiento</a:t>
            </a:r>
            <a:endParaRPr kumimoji="0" lang="es-CO" sz="2800" b="0" i="0" u="none" strike="noStrike" kern="0" cap="none" spc="0" normalizeH="0" baseline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3362" y="5811644"/>
            <a:ext cx="7239001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50" dirty="0"/>
              <a:t>Fuente: </a:t>
            </a:r>
            <a:r>
              <a:rPr lang="en-US" sz="1050" dirty="0" err="1"/>
              <a:t>Calculos</a:t>
            </a:r>
            <a:r>
              <a:rPr lang="en-US" sz="1050" dirty="0"/>
              <a:t> de los </a:t>
            </a:r>
            <a:r>
              <a:rPr lang="en-US" sz="1050" dirty="0" err="1"/>
              <a:t>autores</a:t>
            </a:r>
            <a:r>
              <a:rPr lang="en-US" sz="1050" dirty="0"/>
              <a:t> </a:t>
            </a:r>
            <a:r>
              <a:rPr lang="en-US" sz="1050" dirty="0" err="1"/>
              <a:t>basados</a:t>
            </a:r>
            <a:r>
              <a:rPr lang="en-US" sz="1050" dirty="0"/>
              <a:t> en </a:t>
            </a:r>
            <a:r>
              <a:rPr lang="en-US" sz="1050" dirty="0" err="1"/>
              <a:t>datos</a:t>
            </a:r>
            <a:r>
              <a:rPr lang="en-US" sz="1050" dirty="0"/>
              <a:t> del ICFES</a:t>
            </a:r>
          </a:p>
          <a:p>
            <a:pPr algn="l"/>
            <a:r>
              <a:rPr lang="en-US" sz="1050" dirty="0" err="1"/>
              <a:t>Notas</a:t>
            </a:r>
            <a:r>
              <a:rPr lang="en-US" sz="1050" dirty="0"/>
              <a:t>: </a:t>
            </a:r>
            <a:r>
              <a:rPr lang="en-US" sz="1050" dirty="0" err="1"/>
              <a:t>Errores</a:t>
            </a:r>
            <a:r>
              <a:rPr lang="en-US" sz="1050" dirty="0"/>
              <a:t> </a:t>
            </a:r>
            <a:r>
              <a:rPr lang="en-US" sz="1050" dirty="0" err="1"/>
              <a:t>estandar</a:t>
            </a:r>
            <a:r>
              <a:rPr lang="en-US" sz="1050" dirty="0"/>
              <a:t> </a:t>
            </a:r>
            <a:r>
              <a:rPr lang="en-US" sz="1050" dirty="0" err="1"/>
              <a:t>robustos</a:t>
            </a:r>
            <a:r>
              <a:rPr lang="en-US" sz="1050" dirty="0"/>
              <a:t> en </a:t>
            </a:r>
            <a:r>
              <a:rPr lang="en-US" sz="1050" dirty="0" err="1"/>
              <a:t>parentesis</a:t>
            </a:r>
            <a:r>
              <a:rPr lang="en-US" sz="1050" dirty="0"/>
              <a:t>. * </a:t>
            </a:r>
            <a:r>
              <a:rPr lang="en-US" sz="1050" dirty="0" err="1"/>
              <a:t>Significativo</a:t>
            </a:r>
            <a:r>
              <a:rPr lang="en-US" sz="1050" dirty="0"/>
              <a:t> a 10%; ** </a:t>
            </a:r>
            <a:r>
              <a:rPr lang="en-US" sz="1050" dirty="0" err="1"/>
              <a:t>Significativo</a:t>
            </a:r>
            <a:r>
              <a:rPr lang="en-US" sz="1050" dirty="0"/>
              <a:t> a 5%; *** </a:t>
            </a:r>
            <a:r>
              <a:rPr lang="en-US" sz="1050" dirty="0" err="1"/>
              <a:t>Significativo</a:t>
            </a:r>
            <a:r>
              <a:rPr lang="en-US" sz="1050" dirty="0"/>
              <a:t> a 1%.</a:t>
            </a:r>
          </a:p>
          <a:p>
            <a:pPr algn="l"/>
            <a:r>
              <a:rPr lang="en-US" sz="1000" dirty="0"/>
              <a:t>† El </a:t>
            </a:r>
            <a:r>
              <a:rPr lang="en-US" sz="1000" dirty="0" err="1"/>
              <a:t>estudiante</a:t>
            </a:r>
            <a:r>
              <a:rPr lang="en-US" sz="1000" dirty="0"/>
              <a:t> se </a:t>
            </a:r>
            <a:r>
              <a:rPr lang="en-US" sz="1000" dirty="0" err="1"/>
              <a:t>mudo</a:t>
            </a:r>
            <a:r>
              <a:rPr lang="en-US" sz="1000" dirty="0"/>
              <a:t> a </a:t>
            </a:r>
            <a:r>
              <a:rPr lang="en-US" sz="1000" dirty="0" err="1"/>
              <a:t>otro</a:t>
            </a:r>
            <a:r>
              <a:rPr lang="en-US" sz="1000" dirty="0"/>
              <a:t> </a:t>
            </a:r>
            <a:r>
              <a:rPr lang="en-US" sz="1000" dirty="0" err="1"/>
              <a:t>departamento</a:t>
            </a:r>
            <a:r>
              <a:rPr lang="en-US" sz="1000" dirty="0"/>
              <a:t> para </a:t>
            </a:r>
            <a:r>
              <a:rPr lang="en-US" sz="1000" dirty="0" err="1"/>
              <a:t>su</a:t>
            </a:r>
            <a:r>
              <a:rPr lang="en-US" sz="1000" dirty="0"/>
              <a:t> </a:t>
            </a:r>
            <a:r>
              <a:rPr lang="en-US" sz="1000" dirty="0" err="1"/>
              <a:t>educacion</a:t>
            </a:r>
            <a:r>
              <a:rPr lang="en-US" sz="1000" dirty="0"/>
              <a:t>.</a:t>
            </a:r>
          </a:p>
          <a:p>
            <a:pPr algn="l"/>
            <a:r>
              <a:rPr lang="en-US" sz="1000" dirty="0"/>
              <a:t>†† </a:t>
            </a:r>
            <a:r>
              <a:rPr lang="en-US" sz="1000" dirty="0" err="1"/>
              <a:t>Una</a:t>
            </a:r>
            <a:r>
              <a:rPr lang="en-US" sz="1000" dirty="0"/>
              <a:t>  “Normal school” (</a:t>
            </a:r>
            <a:r>
              <a:rPr lang="en-US" sz="1000" dirty="0" err="1"/>
              <a:t>escuela</a:t>
            </a:r>
            <a:r>
              <a:rPr lang="en-US" sz="1000" dirty="0"/>
              <a:t> normal) </a:t>
            </a:r>
            <a:r>
              <a:rPr lang="en-US" sz="1000" dirty="0" err="1"/>
              <a:t>entrena</a:t>
            </a:r>
            <a:r>
              <a:rPr lang="en-US" sz="1000" dirty="0"/>
              <a:t> a los </a:t>
            </a:r>
            <a:r>
              <a:rPr lang="en-US" sz="1000" dirty="0" err="1"/>
              <a:t>estudiantes</a:t>
            </a:r>
            <a:r>
              <a:rPr lang="en-US" sz="1000" dirty="0"/>
              <a:t> </a:t>
            </a:r>
            <a:r>
              <a:rPr lang="en-US" sz="1000" dirty="0" err="1"/>
              <a:t>que</a:t>
            </a:r>
            <a:r>
              <a:rPr lang="en-US" sz="1000" dirty="0"/>
              <a:t> </a:t>
            </a:r>
            <a:r>
              <a:rPr lang="en-US" sz="1000" dirty="0" err="1"/>
              <a:t>quieren</a:t>
            </a:r>
            <a:r>
              <a:rPr lang="en-US" sz="1000" dirty="0"/>
              <a:t> </a:t>
            </a:r>
            <a:r>
              <a:rPr lang="en-US" sz="1000" dirty="0" err="1"/>
              <a:t>convertirse</a:t>
            </a:r>
            <a:r>
              <a:rPr lang="en-US" sz="1000" dirty="0"/>
              <a:t> en maestros. </a:t>
            </a:r>
          </a:p>
          <a:p>
            <a:pPr algn="l"/>
            <a:r>
              <a:rPr lang="en-US" sz="1100" dirty="0"/>
              <a:t> 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233362" y="3852974"/>
            <a:ext cx="8686800" cy="838200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233362" y="4851359"/>
            <a:ext cx="8686800" cy="83828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r>
              <a:rPr lang="es-CO" sz="16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No solo comparamos a los estudiantes en base de las mismas características observables, pero también en base de la misma habilidad académica demostrada antes del ingreso a la universidad.</a:t>
            </a: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endParaRPr lang="es-CO" sz="1600" b="1" i="1" dirty="0">
              <a:solidFill>
                <a:srgbClr val="4D4D4D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endParaRPr lang="es-CO" sz="1600" b="1" i="1" dirty="0">
              <a:solidFill>
                <a:srgbClr val="4D4D4D"/>
              </a:solidFill>
              <a:latin typeface="Palatino"/>
              <a:ea typeface="Palatino"/>
              <a:cs typeface="Palatino"/>
            </a:endParaRPr>
          </a:p>
          <a:p>
            <a:pPr defTabSz="321457">
              <a:spcBef>
                <a:spcPts val="562"/>
              </a:spcBef>
              <a:buSzPct val="50000"/>
            </a:pPr>
            <a:endParaRPr lang="es-CO" sz="1600" b="1" i="1" dirty="0">
              <a:solidFill>
                <a:srgbClr val="4D4D4D"/>
              </a:solidFill>
              <a:latin typeface="Palatino"/>
              <a:ea typeface="Palatino"/>
              <a:cs typeface="Palatino"/>
            </a:endParaRPr>
          </a:p>
          <a:p>
            <a:pPr defTabSz="321457">
              <a:spcBef>
                <a:spcPts val="562"/>
              </a:spcBef>
              <a:buSzPct val="50000"/>
            </a:pPr>
            <a:r>
              <a:rPr lang="es-CO" sz="16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 </a:t>
            </a:r>
            <a:r>
              <a:rPr lang="es-CO" sz="16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9622646"/>
      </p:ext>
    </p:extLst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3680" y="2550160"/>
            <a:ext cx="5974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>
                <a:solidFill>
                  <a:srgbClr val="C00000"/>
                </a:solidFill>
              </a:rPr>
              <a:t>¡</a:t>
            </a:r>
            <a:r>
              <a:rPr lang="en-US" sz="3200" b="1" dirty="0">
                <a:solidFill>
                  <a:srgbClr val="C00000"/>
                </a:solidFill>
              </a:rPr>
              <a:t>Gracias!</a:t>
            </a: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@</a:t>
            </a:r>
            <a:r>
              <a:rPr lang="en-US" sz="3200" b="1" dirty="0" err="1">
                <a:solidFill>
                  <a:srgbClr val="C00000"/>
                </a:solidFill>
              </a:rPr>
              <a:t>hugonopo</a:t>
            </a:r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hnopo@grade.org.pe</a:t>
            </a:r>
          </a:p>
        </p:txBody>
      </p:sp>
    </p:spTree>
    <p:extLst>
      <p:ext uri="{BB962C8B-B14F-4D97-AF65-F5344CB8AC3E}">
        <p14:creationId xmlns:p14="http://schemas.microsoft.com/office/powerpoint/2010/main" val="2663718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970" y="793748"/>
            <a:ext cx="7886700" cy="69215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es-CO" sz="3200" kern="0" dirty="0">
                <a:solidFill>
                  <a:srgbClr val="CC0000"/>
                </a:solidFill>
              </a:rPr>
              <a:t>¿Por qué los maestros son importantes?</a:t>
            </a:r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274320" y="1139824"/>
            <a:ext cx="8686800" cy="526353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marL="232164" indent="-232164" algn="l" defTabSz="321457">
              <a:spcBef>
                <a:spcPts val="562"/>
              </a:spcBef>
              <a:buFont typeface="Wingdings" pitchFamily="2" charset="2"/>
              <a:buChar char="v"/>
            </a:pPr>
            <a:endParaRPr lang="es-CO" sz="1600" b="1" i="1" dirty="0">
              <a:solidFill>
                <a:srgbClr val="4D4D4D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Los maestros son esenciales para un sistema de educación de calidad </a:t>
            </a: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(</a:t>
            </a:r>
            <a:r>
              <a:rPr lang="es-CO" b="1" i="1" dirty="0" err="1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Goldhaber</a:t>
            </a: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 and </a:t>
            </a:r>
            <a:r>
              <a:rPr lang="es-CO" b="1" i="1" dirty="0" err="1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Brewer</a:t>
            </a: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 1997; </a:t>
            </a:r>
            <a:r>
              <a:rPr lang="es-CO" b="1" i="1" dirty="0" err="1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Hanushek</a:t>
            </a: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 2002; </a:t>
            </a:r>
            <a:r>
              <a:rPr lang="es-CO" b="1" i="1" dirty="0" err="1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Eide</a:t>
            </a: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 et al. 2004, etc.).</a:t>
            </a: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endParaRPr lang="es-CO" b="1" i="1" dirty="0">
              <a:solidFill>
                <a:srgbClr val="4D4D4D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Aquellos estudiantes que han tenido mejores maestros tienen mayores probabilidades de asistir a educación superior, de ingresar a mejores universidades y de obtener mejores salarios (</a:t>
            </a:r>
            <a:r>
              <a:rPr lang="es-CO" b="1" i="1" dirty="0" err="1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Chetty</a:t>
            </a: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 et al. 2013a, 2013b)</a:t>
            </a: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endParaRPr lang="es-CO" b="1" i="1" dirty="0">
              <a:solidFill>
                <a:srgbClr val="4D4D4D"/>
              </a:solidFill>
              <a:latin typeface="Palatino"/>
              <a:ea typeface="Palatino"/>
              <a:cs typeface="Palatino"/>
            </a:endParaRP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Un profesor efectivo puede elevar notablemente el rendimiento de sus estudiantes, y mas allá de las habilidades cognitivas (Araujo et al., 2014)</a:t>
            </a: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endParaRPr lang="es-CO" b="1" i="1" dirty="0">
              <a:solidFill>
                <a:srgbClr val="4D4D4D"/>
              </a:solidFill>
              <a:latin typeface="Palatino"/>
              <a:ea typeface="Palatino"/>
              <a:cs typeface="Palatino"/>
            </a:endParaRPr>
          </a:p>
          <a:p>
            <a:pPr algn="ctr" defTabSz="321457">
              <a:spcBef>
                <a:spcPts val="562"/>
              </a:spcBef>
              <a:buSzPct val="50000"/>
            </a:pP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El rol de los maestros es importante, </a:t>
            </a:r>
            <a:r>
              <a:rPr lang="es-ES_tradnl" dirty="0"/>
              <a:t>¡</a:t>
            </a: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claro!</a:t>
            </a:r>
          </a:p>
          <a:p>
            <a:pPr algn="ctr" defTabSz="321457">
              <a:spcBef>
                <a:spcPts val="562"/>
              </a:spcBef>
              <a:buSzPct val="50000"/>
            </a:pPr>
            <a:endParaRPr lang="es-CO" b="1" i="1" dirty="0">
              <a:solidFill>
                <a:srgbClr val="4D4D4D"/>
              </a:solidFill>
              <a:latin typeface="Palatino"/>
              <a:ea typeface="Palatino"/>
              <a:cs typeface="Palatino"/>
            </a:endParaRPr>
          </a:p>
          <a:p>
            <a:pPr algn="ctr" defTabSz="321457">
              <a:spcBef>
                <a:spcPts val="562"/>
              </a:spcBef>
              <a:buSzPct val="50000"/>
            </a:pP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Pero…</a:t>
            </a:r>
          </a:p>
          <a:p>
            <a:pPr defTabSz="321457">
              <a:spcBef>
                <a:spcPts val="562"/>
              </a:spcBef>
              <a:buSzPct val="50000"/>
            </a:pPr>
            <a:endParaRPr lang="es-CO" b="1" i="1" dirty="0">
              <a:solidFill>
                <a:srgbClr val="4D4D4D"/>
              </a:solidFill>
              <a:latin typeface="Palatino"/>
              <a:ea typeface="Palatino"/>
              <a:cs typeface="Palatino"/>
            </a:endParaRPr>
          </a:p>
          <a:p>
            <a:pPr algn="ctr" defTabSz="321457">
              <a:spcBef>
                <a:spcPts val="562"/>
              </a:spcBef>
              <a:buSzPct val="50000"/>
            </a:pP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Sabemos muy poco del rol de la educación superior en su formación</a:t>
            </a:r>
          </a:p>
          <a:p>
            <a:pPr defTabSz="321457">
              <a:spcBef>
                <a:spcPts val="562"/>
              </a:spcBef>
              <a:buSzPct val="50000"/>
            </a:pPr>
            <a:endParaRPr lang="es-CO" sz="1600" b="1" i="1" dirty="0">
              <a:solidFill>
                <a:srgbClr val="4D4D4D"/>
              </a:solidFill>
              <a:latin typeface="Palatino"/>
              <a:ea typeface="Palatino"/>
              <a:cs typeface="Palatino"/>
            </a:endParaRPr>
          </a:p>
          <a:p>
            <a:pPr defTabSz="321457">
              <a:spcBef>
                <a:spcPts val="562"/>
              </a:spcBef>
              <a:buSzPct val="50000"/>
            </a:pPr>
            <a:r>
              <a:rPr lang="es-CO" sz="16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 </a:t>
            </a:r>
            <a:r>
              <a:rPr lang="es-CO" sz="16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046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06400" y="64262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0" hangingPunct="0">
              <a:defRPr/>
            </a:pPr>
            <a:r>
              <a:rPr lang="es-CO" sz="2800" kern="0" dirty="0">
                <a:solidFill>
                  <a:srgbClr val="CC0000"/>
                </a:solidFill>
              </a:rPr>
              <a:t>¿ </a:t>
            </a:r>
            <a:r>
              <a:rPr kumimoji="0" lang="es-CO" sz="2800" b="0" i="0" u="none" strike="noStrike" kern="0" cap="none" spc="0" normalizeH="0" baseline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Quiénes son los maestros?</a:t>
            </a:r>
            <a:endParaRPr lang="es-CO" sz="2800" kern="0" dirty="0">
              <a:solidFill>
                <a:srgbClr val="CC0000"/>
              </a:solidFill>
            </a:endParaRPr>
          </a:p>
        </p:txBody>
      </p:sp>
      <p:sp>
        <p:nvSpPr>
          <p:cNvPr id="3" name="Rectangle 1"/>
          <p:cNvSpPr>
            <a:spLocks/>
          </p:cNvSpPr>
          <p:nvPr/>
        </p:nvSpPr>
        <p:spPr bwMode="auto">
          <a:xfrm>
            <a:off x="406400" y="1396350"/>
            <a:ext cx="8686800" cy="526353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marL="232164" indent="-232164" algn="l" defTabSz="321457">
              <a:spcBef>
                <a:spcPts val="562"/>
              </a:spcBef>
              <a:buFont typeface="Wingdings" pitchFamily="2" charset="2"/>
              <a:buChar char="v"/>
            </a:pPr>
            <a:endParaRPr lang="es-CO" sz="1600" b="1" i="1" dirty="0">
              <a:solidFill>
                <a:srgbClr val="4D4D4D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Los maestros no son usualmente los mejores y los más brillantes de su cohorte (</a:t>
            </a:r>
            <a:r>
              <a:rPr lang="en-US" b="1" i="1" dirty="0" err="1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Giesen</a:t>
            </a:r>
            <a:r>
              <a:rPr lang="en-US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 and Gold 1993; </a:t>
            </a:r>
            <a:r>
              <a:rPr lang="en-US" b="1" i="1" dirty="0" err="1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Hanushek</a:t>
            </a:r>
            <a:r>
              <a:rPr lang="en-US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 and Pace 1995; </a:t>
            </a:r>
            <a:r>
              <a:rPr lang="en-US" b="1" i="1" dirty="0" err="1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Podgursky</a:t>
            </a:r>
            <a:r>
              <a:rPr lang="en-US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 et al. 2004)</a:t>
            </a:r>
            <a:endParaRPr lang="es-CO" b="1" i="1" dirty="0">
              <a:solidFill>
                <a:srgbClr val="4D4D4D"/>
              </a:solidFill>
              <a:latin typeface="Palatino"/>
              <a:ea typeface="Palatino"/>
              <a:cs typeface="Palatino"/>
            </a:endParaRP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endParaRPr lang="es-CO" b="1" i="1" dirty="0">
              <a:solidFill>
                <a:srgbClr val="4D4D4D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En Colombia, por ejemplo, aquellos que estudian para ser maestros tienen mayores probabilidades de obtener puntajes en los primeros </a:t>
            </a:r>
            <a:r>
              <a:rPr lang="es-CO" b="1" i="1" dirty="0" err="1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deciles</a:t>
            </a: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 de la distribución de puntajes.</a:t>
            </a: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endParaRPr lang="es-CO" b="1" i="1" dirty="0">
              <a:solidFill>
                <a:srgbClr val="4D4D4D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algn="ctr" defTabSz="321457">
              <a:spcBef>
                <a:spcPts val="562"/>
              </a:spcBef>
              <a:buSzPct val="50000"/>
            </a:pP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Los maestros pueden tener buenas habilidades pedagógicas</a:t>
            </a:r>
          </a:p>
          <a:p>
            <a:pPr algn="ctr" defTabSz="321457">
              <a:spcBef>
                <a:spcPts val="562"/>
              </a:spcBef>
              <a:buSzPct val="50000"/>
            </a:pPr>
            <a:endParaRPr lang="es-CO" b="1" i="1" dirty="0">
              <a:solidFill>
                <a:srgbClr val="4D4D4D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algn="ctr" defTabSz="321457">
              <a:spcBef>
                <a:spcPts val="562"/>
              </a:spcBef>
              <a:buSzPct val="50000"/>
            </a:pP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Pero…</a:t>
            </a:r>
          </a:p>
          <a:p>
            <a:pPr algn="ctr" defTabSz="321457">
              <a:spcBef>
                <a:spcPts val="562"/>
              </a:spcBef>
              <a:buSzPct val="50000"/>
            </a:pPr>
            <a:endParaRPr lang="es-CO" b="1" i="1" dirty="0">
              <a:solidFill>
                <a:srgbClr val="4D4D4D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algn="ctr" defTabSz="321457">
              <a:spcBef>
                <a:spcPts val="562"/>
              </a:spcBef>
              <a:buSzPct val="50000"/>
            </a:pP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No demuestran un buen manejo de los temas básicos que </a:t>
            </a:r>
          </a:p>
          <a:p>
            <a:pPr algn="ctr" defTabSz="321457">
              <a:spcBef>
                <a:spcPts val="562"/>
              </a:spcBef>
              <a:buSzPct val="50000"/>
            </a:pP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van a enseñar a sus estudiantes!  </a:t>
            </a:r>
          </a:p>
          <a:p>
            <a:pPr defTabSz="321457">
              <a:spcBef>
                <a:spcPts val="562"/>
              </a:spcBef>
              <a:buSzPct val="50000"/>
            </a:pPr>
            <a:r>
              <a:rPr lang="es-CO" sz="16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endParaRPr lang="es-CO" sz="1600" b="1" i="1" dirty="0">
              <a:solidFill>
                <a:srgbClr val="4D4D4D"/>
              </a:solidFill>
              <a:latin typeface="Palatino"/>
              <a:ea typeface="Palatino"/>
              <a:cs typeface="Palatino"/>
            </a:endParaRP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endParaRPr lang="es-CO" sz="1600" b="1" i="1" dirty="0">
              <a:solidFill>
                <a:srgbClr val="4D4D4D"/>
              </a:solidFill>
              <a:latin typeface="Palatino"/>
              <a:ea typeface="Palatino"/>
              <a:cs typeface="Palatino"/>
            </a:endParaRPr>
          </a:p>
          <a:p>
            <a:pPr defTabSz="321457">
              <a:spcBef>
                <a:spcPts val="562"/>
              </a:spcBef>
              <a:buSzPct val="50000"/>
            </a:pPr>
            <a:endParaRPr lang="es-CO" sz="1600" b="1" i="1" dirty="0">
              <a:solidFill>
                <a:srgbClr val="4D4D4D"/>
              </a:solidFill>
              <a:latin typeface="Palatino"/>
              <a:ea typeface="Palatino"/>
              <a:cs typeface="Palatino"/>
            </a:endParaRPr>
          </a:p>
          <a:p>
            <a:pPr defTabSz="321457">
              <a:spcBef>
                <a:spcPts val="562"/>
              </a:spcBef>
              <a:buSzPct val="50000"/>
            </a:pPr>
            <a:r>
              <a:rPr lang="es-CO" sz="16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 </a:t>
            </a:r>
            <a:r>
              <a:rPr lang="es-CO" sz="16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9484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79400" y="756920"/>
            <a:ext cx="8229600" cy="69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eaLnBrk="0" hangingPunct="0">
              <a:defRPr/>
            </a:pPr>
            <a:r>
              <a:rPr lang="es-CO" sz="2800" kern="0" dirty="0">
                <a:solidFill>
                  <a:srgbClr val="CC0000"/>
                </a:solidFill>
              </a:rPr>
              <a:t>¿</a:t>
            </a:r>
            <a:r>
              <a:rPr kumimoji="0" lang="es-CO" sz="2800" b="0" i="0" u="none" strike="noStrike" kern="0" cap="none" spc="0" normalizeH="0" baseline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Quiénes son los maestros? (II)</a:t>
            </a:r>
          </a:p>
        </p:txBody>
      </p:sp>
      <p:pic>
        <p:nvPicPr>
          <p:cNvPr id="3" name="Picture 5" descr="C:\Users\WB456684\Dropbox\Related work - IDB\Paper Broken Gears\Broken Gears RHE\Fig2a.e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7"/>
          <a:stretch/>
        </p:blipFill>
        <p:spPr bwMode="auto">
          <a:xfrm>
            <a:off x="-16932" y="1584960"/>
            <a:ext cx="4512732" cy="45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WB456684\Dropbox\Related work - IDB\Paper Broken Gears\Broken Gears RHE\Fig2b.e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5" b="-1"/>
          <a:stretch/>
        </p:blipFill>
        <p:spPr bwMode="auto">
          <a:xfrm>
            <a:off x="4556759" y="1564640"/>
            <a:ext cx="4642619" cy="45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/>
          <p:nvPr/>
        </p:nvSpPr>
        <p:spPr>
          <a:xfrm>
            <a:off x="279400" y="608269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Fuente: </a:t>
            </a:r>
            <a:r>
              <a:rPr lang="en-US" sz="1100" dirty="0" err="1"/>
              <a:t>C</a:t>
            </a:r>
            <a:r>
              <a:rPr lang="en-US" sz="1100" dirty="0" err="1">
                <a:latin typeface="Calibri"/>
              </a:rPr>
              <a:t>á</a:t>
            </a:r>
            <a:r>
              <a:rPr lang="en-US" sz="1100" dirty="0" err="1"/>
              <a:t>alculos</a:t>
            </a:r>
            <a:r>
              <a:rPr lang="en-US" sz="1100" dirty="0"/>
              <a:t> de los </a:t>
            </a:r>
            <a:r>
              <a:rPr lang="en-US" sz="1100" dirty="0" err="1"/>
              <a:t>autores</a:t>
            </a:r>
            <a:r>
              <a:rPr lang="en-US" sz="1100" dirty="0"/>
              <a:t> </a:t>
            </a:r>
            <a:r>
              <a:rPr lang="en-US" sz="1100" dirty="0" err="1"/>
              <a:t>basados</a:t>
            </a:r>
            <a:r>
              <a:rPr lang="en-US" sz="1100" dirty="0"/>
              <a:t> en </a:t>
            </a:r>
            <a:r>
              <a:rPr lang="en-US" sz="1100" dirty="0" err="1"/>
              <a:t>datos</a:t>
            </a:r>
            <a:r>
              <a:rPr lang="en-US" sz="1100" dirty="0"/>
              <a:t> del ICFES</a:t>
            </a:r>
          </a:p>
        </p:txBody>
      </p:sp>
      <p:sp>
        <p:nvSpPr>
          <p:cNvPr id="6" name="Rectangle 10"/>
          <p:cNvSpPr/>
          <p:nvPr/>
        </p:nvSpPr>
        <p:spPr>
          <a:xfrm>
            <a:off x="1224280" y="1246406"/>
            <a:ext cx="2682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Razonamiento</a:t>
            </a:r>
            <a:r>
              <a:rPr lang="en-US" sz="1600" b="1" dirty="0"/>
              <a:t> </a:t>
            </a:r>
            <a:r>
              <a:rPr lang="en-US" sz="1600" b="1" dirty="0" err="1"/>
              <a:t>Cuantitativo</a:t>
            </a:r>
            <a:endParaRPr lang="en-US" sz="1600" b="1" dirty="0"/>
          </a:p>
        </p:txBody>
      </p:sp>
      <p:sp>
        <p:nvSpPr>
          <p:cNvPr id="7" name="Rectangle 11"/>
          <p:cNvSpPr/>
          <p:nvPr/>
        </p:nvSpPr>
        <p:spPr>
          <a:xfrm>
            <a:off x="6060440" y="1246406"/>
            <a:ext cx="1986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Lenguaje</a:t>
            </a:r>
            <a:r>
              <a:rPr lang="en-US" sz="1600" b="1" dirty="0"/>
              <a:t> (</a:t>
            </a:r>
            <a:r>
              <a:rPr lang="en-US" sz="1600" b="1" dirty="0" err="1"/>
              <a:t>Español</a:t>
            </a:r>
            <a:r>
              <a:rPr lang="en-U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62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6813" y="5791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2800" kern="0" dirty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Este estudio: </a:t>
            </a:r>
            <a:r>
              <a:rPr kumimoji="0" lang="es-CO" sz="2800" b="0" i="0" u="none" strike="noStrike" kern="0" cap="none" spc="0" normalizeH="0" baseline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Colombia (Saber 11 y Saber Pro)</a:t>
            </a:r>
          </a:p>
        </p:txBody>
      </p:sp>
      <p:sp>
        <p:nvSpPr>
          <p:cNvPr id="3" name="Rectangle 1"/>
          <p:cNvSpPr>
            <a:spLocks/>
          </p:cNvSpPr>
          <p:nvPr/>
        </p:nvSpPr>
        <p:spPr bwMode="auto">
          <a:xfrm>
            <a:off x="326813" y="1137920"/>
            <a:ext cx="8686800" cy="50933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  <p:txBody>
          <a:bodyPr lIns="0" tIns="0" rIns="0" bIns="0"/>
          <a:lstStyle/>
          <a:p>
            <a:pPr algn="l" defTabSz="321457">
              <a:spcBef>
                <a:spcPts val="562"/>
              </a:spcBef>
              <a:buSzPct val="50000"/>
            </a:pPr>
            <a:r>
              <a:rPr lang="es-CO" sz="16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	</a:t>
            </a: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El Instituto Colombiano para la Evaluación de la Educación (ICFES), tiene entre otras, las pruebas Saber 11 y Saber Pro.</a:t>
            </a:r>
          </a:p>
          <a:p>
            <a:pPr marL="689364" lvl="1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Saber 11: Prueba de admisión a la universidad; obligatoria para graduarse de la escuela. La presentan los estudiantes en el último grado de secundaria.</a:t>
            </a:r>
          </a:p>
          <a:p>
            <a:pPr marL="689364" lvl="1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Saber Pro: Prueba de conocimientos en el ultimo semestre de la universidad; es obligatoria para graduarse de la universidad. La presentan los estudiantes en los últimos semestres de su formación, después de haber cursado al menos 75% de su programa académico.</a:t>
            </a: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Se puede hacer seguimiento a los estudiantes gracias a un código de identificación de los mismos</a:t>
            </a:r>
          </a:p>
          <a:p>
            <a:pPr marL="232164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Los ítems de los exámenes no son estrictamente comparables, pero haremos una comparación de posiciones relativas (z-scores) en:</a:t>
            </a:r>
          </a:p>
          <a:p>
            <a:pPr marL="689364" lvl="1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Razonamiento Cuantitativo (</a:t>
            </a:r>
            <a:r>
              <a:rPr lang="es-CO" b="1" i="1" dirty="0" err="1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Quantitative</a:t>
            </a: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s-CO" b="1" i="1" dirty="0" err="1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Reasoning</a:t>
            </a: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)</a:t>
            </a:r>
          </a:p>
          <a:p>
            <a:pPr marL="689364" lvl="1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Español (</a:t>
            </a:r>
            <a:r>
              <a:rPr lang="es-CO" b="1" i="1" dirty="0" err="1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Native</a:t>
            </a: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s-CO" b="1" i="1" dirty="0" err="1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Language</a:t>
            </a: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)</a:t>
            </a:r>
          </a:p>
          <a:p>
            <a:pPr marL="689364" lvl="1" indent="-232164" algn="l" defTabSz="321457">
              <a:spcBef>
                <a:spcPts val="562"/>
              </a:spcBef>
              <a:buSzPct val="50000"/>
              <a:buFont typeface="Wingdings" pitchFamily="2" charset="2"/>
              <a:buChar char="v"/>
            </a:pP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Inglés (</a:t>
            </a:r>
            <a:r>
              <a:rPr lang="es-CO" b="1" i="1" dirty="0" err="1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Foreign</a:t>
            </a: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es-CO" b="1" i="1" dirty="0" err="1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Language</a:t>
            </a:r>
            <a:r>
              <a:rPr lang="es-CO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) </a:t>
            </a:r>
          </a:p>
          <a:p>
            <a:pPr defTabSz="321457">
              <a:spcBef>
                <a:spcPts val="562"/>
              </a:spcBef>
              <a:buSzPct val="50000"/>
            </a:pPr>
            <a:endParaRPr lang="es-CO" sz="1600" b="1" i="1" dirty="0">
              <a:solidFill>
                <a:srgbClr val="4D4D4D"/>
              </a:solidFill>
              <a:latin typeface="Palatino"/>
              <a:ea typeface="Palatino"/>
              <a:cs typeface="Palatino"/>
            </a:endParaRPr>
          </a:p>
          <a:p>
            <a:pPr defTabSz="321457">
              <a:spcBef>
                <a:spcPts val="562"/>
              </a:spcBef>
              <a:buSzPct val="50000"/>
            </a:pPr>
            <a:r>
              <a:rPr lang="es-CO" sz="16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</a:rPr>
              <a:t> </a:t>
            </a:r>
            <a:r>
              <a:rPr lang="es-CO" sz="1600" b="1" i="1" dirty="0">
                <a:solidFill>
                  <a:srgbClr val="4D4D4D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827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25212" y="660400"/>
            <a:ext cx="85682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Nuestra muestra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2" y="1520016"/>
            <a:ext cx="8756228" cy="454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7"/>
          <p:cNvSpPr/>
          <p:nvPr/>
        </p:nvSpPr>
        <p:spPr>
          <a:xfrm>
            <a:off x="225212" y="62305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Fuente: </a:t>
            </a:r>
            <a:r>
              <a:rPr lang="en-US" sz="1200" dirty="0" err="1"/>
              <a:t>C</a:t>
            </a:r>
            <a:r>
              <a:rPr lang="en-US" sz="1200" dirty="0" err="1">
                <a:latin typeface="Calibri"/>
              </a:rPr>
              <a:t>á</a:t>
            </a:r>
            <a:r>
              <a:rPr lang="en-US" sz="1200" dirty="0" err="1"/>
              <a:t>lculos</a:t>
            </a:r>
            <a:r>
              <a:rPr lang="en-US" sz="1200" dirty="0"/>
              <a:t> de los </a:t>
            </a:r>
            <a:r>
              <a:rPr lang="en-US" sz="1200" dirty="0" err="1"/>
              <a:t>autores</a:t>
            </a:r>
            <a:r>
              <a:rPr lang="en-US" sz="1200" dirty="0"/>
              <a:t> </a:t>
            </a:r>
            <a:r>
              <a:rPr lang="en-US" sz="1200" dirty="0" err="1"/>
              <a:t>basados</a:t>
            </a:r>
            <a:r>
              <a:rPr lang="en-US" sz="1200" dirty="0"/>
              <a:t> en </a:t>
            </a:r>
            <a:r>
              <a:rPr lang="en-US" sz="1200" dirty="0" err="1"/>
              <a:t>datos</a:t>
            </a:r>
            <a:r>
              <a:rPr lang="en-US" sz="1200" dirty="0"/>
              <a:t> del ICFES</a:t>
            </a:r>
          </a:p>
        </p:txBody>
      </p:sp>
    </p:spTree>
    <p:extLst>
      <p:ext uri="{BB962C8B-B14F-4D97-AF65-F5344CB8AC3E}">
        <p14:creationId xmlns:p14="http://schemas.microsoft.com/office/powerpoint/2010/main" val="1647587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7772" y="518160"/>
            <a:ext cx="84920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Movilidad académica relativa: El rol</a:t>
            </a:r>
            <a:r>
              <a:rPr kumimoji="0" lang="es-CO" sz="2800" b="0" i="0" u="none" strike="noStrike" kern="0" cap="none" spc="0" normalizeH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la carrera</a:t>
            </a:r>
            <a:endParaRPr kumimoji="0" lang="es-CO" sz="2800" b="0" i="0" u="none" strike="noStrike" kern="0" cap="none" spc="0" normalizeH="0" baseline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0"/>
          <a:stretch/>
        </p:blipFill>
        <p:spPr bwMode="auto">
          <a:xfrm>
            <a:off x="589280" y="1300480"/>
            <a:ext cx="8006080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/>
          <p:nvPr/>
        </p:nvSpPr>
        <p:spPr>
          <a:xfrm>
            <a:off x="801792" y="623823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Fuente: </a:t>
            </a:r>
            <a:r>
              <a:rPr lang="en-US" sz="1100" dirty="0" err="1"/>
              <a:t>Calculos</a:t>
            </a:r>
            <a:r>
              <a:rPr lang="en-US" sz="1100" dirty="0"/>
              <a:t> de los </a:t>
            </a:r>
            <a:r>
              <a:rPr lang="en-US" sz="1100" dirty="0" err="1"/>
              <a:t>autores</a:t>
            </a:r>
            <a:r>
              <a:rPr lang="en-US" sz="1100" dirty="0"/>
              <a:t> </a:t>
            </a:r>
            <a:r>
              <a:rPr lang="en-US" sz="1100" dirty="0" err="1"/>
              <a:t>basados</a:t>
            </a:r>
            <a:r>
              <a:rPr lang="en-US" sz="1100" dirty="0"/>
              <a:t> en </a:t>
            </a:r>
            <a:r>
              <a:rPr lang="en-US" sz="1100" dirty="0" err="1"/>
              <a:t>datos</a:t>
            </a:r>
            <a:r>
              <a:rPr lang="en-US" sz="1100" dirty="0"/>
              <a:t> del ICFES</a:t>
            </a:r>
          </a:p>
        </p:txBody>
      </p:sp>
      <p:sp>
        <p:nvSpPr>
          <p:cNvPr id="5" name="Rectangle 1"/>
          <p:cNvSpPr/>
          <p:nvPr/>
        </p:nvSpPr>
        <p:spPr bwMode="auto">
          <a:xfrm>
            <a:off x="3291840" y="2275839"/>
            <a:ext cx="894080" cy="1061719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8"/>
          <p:cNvSpPr/>
          <p:nvPr/>
        </p:nvSpPr>
        <p:spPr bwMode="auto">
          <a:xfrm>
            <a:off x="2611120" y="4561840"/>
            <a:ext cx="1574800" cy="1005839"/>
          </a:xfrm>
          <a:prstGeom prst="rect">
            <a:avLst/>
          </a:prstGeom>
          <a:noFill/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79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09692" y="599440"/>
            <a:ext cx="90254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Movilidad académica relativa: El rol</a:t>
            </a:r>
            <a:r>
              <a:rPr kumimoji="0" lang="es-CO" sz="2800" b="0" i="0" u="none" strike="noStrike" kern="0" cap="none" spc="0" normalizeH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la carrera (II)</a:t>
            </a:r>
            <a:endParaRPr kumimoji="0" lang="es-CO" sz="2800" b="0" i="0" u="none" strike="noStrike" kern="0" cap="none" spc="0" normalizeH="0" baseline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11"/>
          <p:cNvSpPr/>
          <p:nvPr/>
        </p:nvSpPr>
        <p:spPr>
          <a:xfrm>
            <a:off x="1503680" y="1305560"/>
            <a:ext cx="215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Z-scores en Saber 11</a:t>
            </a:r>
          </a:p>
        </p:txBody>
      </p:sp>
      <p:sp>
        <p:nvSpPr>
          <p:cNvPr id="4" name="Rectangle 12"/>
          <p:cNvSpPr/>
          <p:nvPr/>
        </p:nvSpPr>
        <p:spPr>
          <a:xfrm>
            <a:off x="5811520" y="1305560"/>
            <a:ext cx="2418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Z-scores en Saber PRO</a:t>
            </a: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9" y="1644114"/>
            <a:ext cx="4648200" cy="4350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51" y="1644114"/>
            <a:ext cx="4496668" cy="43502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51031" y="607895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100" dirty="0"/>
              <a:t>Fuente: </a:t>
            </a:r>
            <a:r>
              <a:rPr lang="en-US" sz="1100" dirty="0" err="1"/>
              <a:t>Calculos</a:t>
            </a:r>
            <a:r>
              <a:rPr lang="en-US" sz="1100" dirty="0"/>
              <a:t> de los </a:t>
            </a:r>
            <a:r>
              <a:rPr lang="en-US" sz="1100" dirty="0" err="1"/>
              <a:t>autores</a:t>
            </a:r>
            <a:r>
              <a:rPr lang="en-US" sz="1100" dirty="0"/>
              <a:t> </a:t>
            </a:r>
            <a:r>
              <a:rPr lang="en-US" sz="1100" dirty="0" err="1"/>
              <a:t>basados</a:t>
            </a:r>
            <a:r>
              <a:rPr lang="en-US" sz="1100" dirty="0"/>
              <a:t> en </a:t>
            </a:r>
            <a:r>
              <a:rPr lang="en-US" sz="1100" dirty="0" err="1"/>
              <a:t>datos</a:t>
            </a:r>
            <a:r>
              <a:rPr lang="en-US" sz="1100" dirty="0"/>
              <a:t> del ICFES</a:t>
            </a:r>
          </a:p>
          <a:p>
            <a:pPr algn="l"/>
            <a:r>
              <a:rPr lang="en-US" sz="1100" dirty="0" err="1"/>
              <a:t>Notas</a:t>
            </a:r>
            <a:r>
              <a:rPr lang="en-US" sz="1100" dirty="0"/>
              <a:t>: </a:t>
            </a:r>
            <a:r>
              <a:rPr lang="en-US" sz="1100" dirty="0" err="1"/>
              <a:t>Intervalos</a:t>
            </a:r>
            <a:r>
              <a:rPr lang="en-US" sz="1100" dirty="0"/>
              <a:t> de </a:t>
            </a:r>
            <a:r>
              <a:rPr lang="en-US" sz="1100" dirty="0" err="1"/>
              <a:t>confianza</a:t>
            </a:r>
            <a:r>
              <a:rPr lang="en-US" sz="1100" dirty="0"/>
              <a:t> al 95% </a:t>
            </a:r>
            <a:r>
              <a:rPr lang="en-US" sz="1100" dirty="0" err="1"/>
              <a:t>añadidos</a:t>
            </a:r>
            <a:r>
              <a:rPr lang="en-US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26660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1267</Words>
  <Application>Microsoft Office PowerPoint</Application>
  <PresentationFormat>Presentación en pantalla (4:3)</PresentationFormat>
  <Paragraphs>190</Paragraphs>
  <Slides>24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Helvetica</vt:lpstr>
      <vt:lpstr>Palatino</vt:lpstr>
      <vt:lpstr>Wingdings</vt:lpstr>
      <vt:lpstr>Tema de Office</vt:lpstr>
      <vt:lpstr>Engranajes Rotos: El valor agregado de la educación superior en el logro académico de los docentes  Hugo Ñopo Carlos Felipe Balcázar</vt:lpstr>
      <vt:lpstr>Presentación de PowerPoint</vt:lpstr>
      <vt:lpstr>¿Por qué los maestros son importantes?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Andrés Álvarez</dc:creator>
  <cp:lastModifiedBy>Hugo Ñopo</cp:lastModifiedBy>
  <cp:revision>19</cp:revision>
  <dcterms:created xsi:type="dcterms:W3CDTF">2015-08-13T20:07:08Z</dcterms:created>
  <dcterms:modified xsi:type="dcterms:W3CDTF">2017-10-27T22:55:40Z</dcterms:modified>
</cp:coreProperties>
</file>