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81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5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0of192\piso7\Mis%20documentos\PEDIDOS%20PUNTUALES\Neto\2017\VARIOS%20SITE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0of192\piso7\Mis%20documentos\PEDIDOS%20PUNTUALES\Neto\2017\VARIOS%20SITE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egreso!$M$2</c:f>
              <c:strCache>
                <c:ptCount val="1"/>
                <c:pt idx="0">
                  <c:v>2000*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egreso!$J$3:$J$20</c:f>
              <c:strCache>
                <c:ptCount val="18"/>
                <c:pt idx="0">
                  <c:v>CHI</c:v>
                </c:pt>
                <c:pt idx="1">
                  <c:v>ESAL</c:v>
                </c:pt>
                <c:pt idx="2">
                  <c:v>COL</c:v>
                </c:pt>
                <c:pt idx="3">
                  <c:v>BOL</c:v>
                </c:pt>
                <c:pt idx="4">
                  <c:v>VEN</c:v>
                </c:pt>
                <c:pt idx="5">
                  <c:v>ECU</c:v>
                </c:pt>
                <c:pt idx="6">
                  <c:v>PAR</c:v>
                </c:pt>
                <c:pt idx="7">
                  <c:v>ARG</c:v>
                </c:pt>
                <c:pt idx="8">
                  <c:v>PER</c:v>
                </c:pt>
                <c:pt idx="9">
                  <c:v>BRA</c:v>
                </c:pt>
                <c:pt idx="10">
                  <c:v>PAN</c:v>
                </c:pt>
                <c:pt idx="11">
                  <c:v>DOM</c:v>
                </c:pt>
                <c:pt idx="12">
                  <c:v>CR</c:v>
                </c:pt>
                <c:pt idx="13">
                  <c:v>MEX</c:v>
                </c:pt>
                <c:pt idx="14">
                  <c:v>URU</c:v>
                </c:pt>
                <c:pt idx="15">
                  <c:v>HON</c:v>
                </c:pt>
                <c:pt idx="16">
                  <c:v>NIC</c:v>
                </c:pt>
                <c:pt idx="17">
                  <c:v>GUA</c:v>
                </c:pt>
              </c:strCache>
            </c:strRef>
          </c:cat>
          <c:val>
            <c:numRef>
              <c:f>egreso!$M$3:$M$20</c:f>
              <c:numCache>
                <c:formatCode>General</c:formatCode>
                <c:ptCount val="18"/>
                <c:pt idx="0" formatCode="0">
                  <c:v>61.420172100000002</c:v>
                </c:pt>
                <c:pt idx="2" formatCode="0">
                  <c:v>56.538763600000003</c:v>
                </c:pt>
                <c:pt idx="3" formatCode="0">
                  <c:v>56.635529999999996</c:v>
                </c:pt>
                <c:pt idx="4" formatCode="0">
                  <c:v>37.359200000000001</c:v>
                </c:pt>
                <c:pt idx="5" formatCode="0">
                  <c:v>39.478996299999999</c:v>
                </c:pt>
                <c:pt idx="6" formatCode="0">
                  <c:v>50.152500000000003</c:v>
                </c:pt>
                <c:pt idx="7" formatCode="0">
                  <c:v>56.085120000000003</c:v>
                </c:pt>
                <c:pt idx="8" formatCode="0">
                  <c:v>0</c:v>
                </c:pt>
                <c:pt idx="9" formatCode="0">
                  <c:v>41.672659799999998</c:v>
                </c:pt>
                <c:pt idx="10" formatCode="0">
                  <c:v>51.439499999999995</c:v>
                </c:pt>
                <c:pt idx="11" formatCode="0">
                  <c:v>33.059999999999995</c:v>
                </c:pt>
                <c:pt idx="12" formatCode="0">
                  <c:v>34.747279200000001</c:v>
                </c:pt>
                <c:pt idx="13" formatCode="0">
                  <c:v>32.529499999999999</c:v>
                </c:pt>
                <c:pt idx="14" formatCode="0">
                  <c:v>32.294357999999995</c:v>
                </c:pt>
                <c:pt idx="15" formatCode="0">
                  <c:v>18.1496</c:v>
                </c:pt>
                <c:pt idx="16" formatCode="0">
                  <c:v>26.624000000000002</c:v>
                </c:pt>
                <c:pt idx="17" formatCode="0">
                  <c:v>14.885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2F-4C8C-B9AA-B59821C3C259}"/>
            </c:ext>
          </c:extLst>
        </c:ser>
        <c:ser>
          <c:idx val="1"/>
          <c:order val="1"/>
          <c:tx>
            <c:strRef>
              <c:f>egreso!$N$2</c:f>
              <c:strCache>
                <c:ptCount val="1"/>
                <c:pt idx="0">
                  <c:v>2015**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egreso!$J$3:$J$20</c:f>
              <c:strCache>
                <c:ptCount val="18"/>
                <c:pt idx="0">
                  <c:v>CHI</c:v>
                </c:pt>
                <c:pt idx="1">
                  <c:v>ESAL</c:v>
                </c:pt>
                <c:pt idx="2">
                  <c:v>COL</c:v>
                </c:pt>
                <c:pt idx="3">
                  <c:v>BOL</c:v>
                </c:pt>
                <c:pt idx="4">
                  <c:v>VEN</c:v>
                </c:pt>
                <c:pt idx="5">
                  <c:v>ECU</c:v>
                </c:pt>
                <c:pt idx="6">
                  <c:v>PAR</c:v>
                </c:pt>
                <c:pt idx="7">
                  <c:v>ARG</c:v>
                </c:pt>
                <c:pt idx="8">
                  <c:v>PER</c:v>
                </c:pt>
                <c:pt idx="9">
                  <c:v>BRA</c:v>
                </c:pt>
                <c:pt idx="10">
                  <c:v>PAN</c:v>
                </c:pt>
                <c:pt idx="11">
                  <c:v>DOM</c:v>
                </c:pt>
                <c:pt idx="12">
                  <c:v>CR</c:v>
                </c:pt>
                <c:pt idx="13">
                  <c:v>MEX</c:v>
                </c:pt>
                <c:pt idx="14">
                  <c:v>URU</c:v>
                </c:pt>
                <c:pt idx="15">
                  <c:v>HON</c:v>
                </c:pt>
                <c:pt idx="16">
                  <c:v>NIC</c:v>
                </c:pt>
                <c:pt idx="17">
                  <c:v>GUA</c:v>
                </c:pt>
              </c:strCache>
            </c:strRef>
          </c:cat>
          <c:val>
            <c:numRef>
              <c:f>egreso!$N$3:$N$20</c:f>
              <c:numCache>
                <c:formatCode>0</c:formatCode>
                <c:ptCount val="18"/>
                <c:pt idx="0">
                  <c:v>84.792600000000007</c:v>
                </c:pt>
                <c:pt idx="1">
                  <c:v>73.471199999999996</c:v>
                </c:pt>
                <c:pt idx="2">
                  <c:v>72.627386399999992</c:v>
                </c:pt>
                <c:pt idx="3">
                  <c:v>71.41064999999999</c:v>
                </c:pt>
                <c:pt idx="4">
                  <c:v>65.948999999999998</c:v>
                </c:pt>
                <c:pt idx="5">
                  <c:v>64.457191499999993</c:v>
                </c:pt>
                <c:pt idx="6">
                  <c:v>63.335999999999991</c:v>
                </c:pt>
                <c:pt idx="7">
                  <c:v>62.877062000000002</c:v>
                </c:pt>
                <c:pt idx="8">
                  <c:v>62.870399999999997</c:v>
                </c:pt>
                <c:pt idx="9">
                  <c:v>62.666364800000011</c:v>
                </c:pt>
                <c:pt idx="10">
                  <c:v>59.580799999999989</c:v>
                </c:pt>
                <c:pt idx="11">
                  <c:v>56.606000000000002</c:v>
                </c:pt>
                <c:pt idx="12">
                  <c:v>54.728705600000005</c:v>
                </c:pt>
                <c:pt idx="13">
                  <c:v>51.9176</c:v>
                </c:pt>
                <c:pt idx="14">
                  <c:v>34.974327874000004</c:v>
                </c:pt>
                <c:pt idx="15">
                  <c:v>33.329599999999999</c:v>
                </c:pt>
                <c:pt idx="16">
                  <c:v>33.283999999999999</c:v>
                </c:pt>
                <c:pt idx="17">
                  <c:v>21.942900000000005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2F-4C8C-B9AA-B59821C3C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002128"/>
        <c:axId val="304057280"/>
      </c:barChart>
      <c:catAx>
        <c:axId val="23300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57280"/>
        <c:crosses val="autoZero"/>
        <c:auto val="1"/>
        <c:lblAlgn val="ctr"/>
        <c:lblOffset val="100"/>
        <c:noMultiLvlLbl val="0"/>
      </c:catAx>
      <c:valAx>
        <c:axId val="3040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0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egreso!$M$2</c:f>
              <c:strCache>
                <c:ptCount val="1"/>
                <c:pt idx="0">
                  <c:v>2000*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2F-4C8C-B9AA-B59821C3C259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5.031978819727699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2F-4C8C-B9AA-B59821C3C2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egreso!$J$3:$J$20</c:f>
              <c:strCache>
                <c:ptCount val="18"/>
                <c:pt idx="0">
                  <c:v>CHI</c:v>
                </c:pt>
                <c:pt idx="1">
                  <c:v>ESAL</c:v>
                </c:pt>
                <c:pt idx="2">
                  <c:v>COL</c:v>
                </c:pt>
                <c:pt idx="3">
                  <c:v>BOL</c:v>
                </c:pt>
                <c:pt idx="4">
                  <c:v>VEN</c:v>
                </c:pt>
                <c:pt idx="5">
                  <c:v>ECU</c:v>
                </c:pt>
                <c:pt idx="6">
                  <c:v>PAR</c:v>
                </c:pt>
                <c:pt idx="7">
                  <c:v>ARG</c:v>
                </c:pt>
                <c:pt idx="8">
                  <c:v>PER</c:v>
                </c:pt>
                <c:pt idx="9">
                  <c:v>BRA</c:v>
                </c:pt>
                <c:pt idx="10">
                  <c:v>PAN</c:v>
                </c:pt>
                <c:pt idx="11">
                  <c:v>DOM</c:v>
                </c:pt>
                <c:pt idx="12">
                  <c:v>CR</c:v>
                </c:pt>
                <c:pt idx="13">
                  <c:v>MEX</c:v>
                </c:pt>
                <c:pt idx="14">
                  <c:v>URU</c:v>
                </c:pt>
                <c:pt idx="15">
                  <c:v>HON</c:v>
                </c:pt>
                <c:pt idx="16">
                  <c:v>NIC</c:v>
                </c:pt>
                <c:pt idx="17">
                  <c:v>GUA</c:v>
                </c:pt>
              </c:strCache>
            </c:strRef>
          </c:cat>
          <c:val>
            <c:numRef>
              <c:f>egreso!$M$3:$M$20</c:f>
              <c:numCache>
                <c:formatCode>General</c:formatCode>
                <c:ptCount val="18"/>
                <c:pt idx="0" formatCode="0">
                  <c:v>61.420172100000002</c:v>
                </c:pt>
                <c:pt idx="2" formatCode="0">
                  <c:v>56.538763600000003</c:v>
                </c:pt>
                <c:pt idx="3" formatCode="0">
                  <c:v>56.635529999999996</c:v>
                </c:pt>
                <c:pt idx="4" formatCode="0">
                  <c:v>37.359200000000001</c:v>
                </c:pt>
                <c:pt idx="5" formatCode="0">
                  <c:v>39.478996299999999</c:v>
                </c:pt>
                <c:pt idx="6" formatCode="0">
                  <c:v>50.152500000000003</c:v>
                </c:pt>
                <c:pt idx="7" formatCode="0">
                  <c:v>56.085120000000003</c:v>
                </c:pt>
                <c:pt idx="8" formatCode="0">
                  <c:v>0</c:v>
                </c:pt>
                <c:pt idx="9" formatCode="0">
                  <c:v>41.672659799999998</c:v>
                </c:pt>
                <c:pt idx="10" formatCode="0">
                  <c:v>51.439499999999995</c:v>
                </c:pt>
                <c:pt idx="11" formatCode="0">
                  <c:v>33.059999999999995</c:v>
                </c:pt>
                <c:pt idx="12" formatCode="0">
                  <c:v>34.747279200000001</c:v>
                </c:pt>
                <c:pt idx="13" formatCode="0">
                  <c:v>32.529499999999999</c:v>
                </c:pt>
                <c:pt idx="14" formatCode="0">
                  <c:v>32.294357999999995</c:v>
                </c:pt>
                <c:pt idx="15" formatCode="0">
                  <c:v>18.1496</c:v>
                </c:pt>
                <c:pt idx="16" formatCode="0">
                  <c:v>26.624000000000002</c:v>
                </c:pt>
                <c:pt idx="17" formatCode="0">
                  <c:v>14.885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2F-4C8C-B9AA-B59821C3C259}"/>
            </c:ext>
          </c:extLst>
        </c:ser>
        <c:ser>
          <c:idx val="1"/>
          <c:order val="1"/>
          <c:tx>
            <c:strRef>
              <c:f>egreso!$N$2</c:f>
              <c:strCache>
                <c:ptCount val="1"/>
                <c:pt idx="0">
                  <c:v>2015**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2897689730380722E-2"/>
                  <c:y val="1.0308281430080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2F-4C8C-B9AA-B59821C3C2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egreso!$J$3:$J$20</c:f>
              <c:strCache>
                <c:ptCount val="18"/>
                <c:pt idx="0">
                  <c:v>CHI</c:v>
                </c:pt>
                <c:pt idx="1">
                  <c:v>ESAL</c:v>
                </c:pt>
                <c:pt idx="2">
                  <c:v>COL</c:v>
                </c:pt>
                <c:pt idx="3">
                  <c:v>BOL</c:v>
                </c:pt>
                <c:pt idx="4">
                  <c:v>VEN</c:v>
                </c:pt>
                <c:pt idx="5">
                  <c:v>ECU</c:v>
                </c:pt>
                <c:pt idx="6">
                  <c:v>PAR</c:v>
                </c:pt>
                <c:pt idx="7">
                  <c:v>ARG</c:v>
                </c:pt>
                <c:pt idx="8">
                  <c:v>PER</c:v>
                </c:pt>
                <c:pt idx="9">
                  <c:v>BRA</c:v>
                </c:pt>
                <c:pt idx="10">
                  <c:v>PAN</c:v>
                </c:pt>
                <c:pt idx="11">
                  <c:v>DOM</c:v>
                </c:pt>
                <c:pt idx="12">
                  <c:v>CR</c:v>
                </c:pt>
                <c:pt idx="13">
                  <c:v>MEX</c:v>
                </c:pt>
                <c:pt idx="14">
                  <c:v>URU</c:v>
                </c:pt>
                <c:pt idx="15">
                  <c:v>HON</c:v>
                </c:pt>
                <c:pt idx="16">
                  <c:v>NIC</c:v>
                </c:pt>
                <c:pt idx="17">
                  <c:v>GUA</c:v>
                </c:pt>
              </c:strCache>
            </c:strRef>
          </c:cat>
          <c:val>
            <c:numRef>
              <c:f>egreso!$N$3:$N$20</c:f>
              <c:numCache>
                <c:formatCode>0</c:formatCode>
                <c:ptCount val="18"/>
                <c:pt idx="0">
                  <c:v>84.792600000000007</c:v>
                </c:pt>
                <c:pt idx="1">
                  <c:v>73.471199999999996</c:v>
                </c:pt>
                <c:pt idx="2">
                  <c:v>72.627386399999992</c:v>
                </c:pt>
                <c:pt idx="3">
                  <c:v>71.41064999999999</c:v>
                </c:pt>
                <c:pt idx="4">
                  <c:v>65.948999999999998</c:v>
                </c:pt>
                <c:pt idx="5">
                  <c:v>64.457191499999993</c:v>
                </c:pt>
                <c:pt idx="6">
                  <c:v>63.335999999999991</c:v>
                </c:pt>
                <c:pt idx="7">
                  <c:v>62.877062000000002</c:v>
                </c:pt>
                <c:pt idx="8">
                  <c:v>62.870399999999997</c:v>
                </c:pt>
                <c:pt idx="9">
                  <c:v>62.666364800000011</c:v>
                </c:pt>
                <c:pt idx="10">
                  <c:v>59.580799999999989</c:v>
                </c:pt>
                <c:pt idx="11">
                  <c:v>56.606000000000002</c:v>
                </c:pt>
                <c:pt idx="12">
                  <c:v>54.728705600000005</c:v>
                </c:pt>
                <c:pt idx="13">
                  <c:v>51.9176</c:v>
                </c:pt>
                <c:pt idx="14">
                  <c:v>34.974327874000004</c:v>
                </c:pt>
                <c:pt idx="15">
                  <c:v>33.329599999999999</c:v>
                </c:pt>
                <c:pt idx="16">
                  <c:v>33.283999999999999</c:v>
                </c:pt>
                <c:pt idx="17">
                  <c:v>21.942900000000005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2F-4C8C-B9AA-B59821C3C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060080"/>
        <c:axId val="304060640"/>
      </c:barChart>
      <c:catAx>
        <c:axId val="3040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60640"/>
        <c:crosses val="autoZero"/>
        <c:auto val="1"/>
        <c:lblAlgn val="ctr"/>
        <c:lblOffset val="100"/>
        <c:noMultiLvlLbl val="0"/>
      </c:catAx>
      <c:valAx>
        <c:axId val="30406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/>
              <a:t>Competencia </a:t>
            </a:r>
            <a:r>
              <a:rPr lang="es-UY" b="1" dirty="0"/>
              <a:t>lectora y trayectorias educativas: </a:t>
            </a:r>
            <a:r>
              <a:rPr lang="es-UY" sz="4000" b="1" dirty="0" smtClean="0"/>
              <a:t>estudio </a:t>
            </a:r>
            <a:r>
              <a:rPr lang="es-UY" sz="4000" b="1" dirty="0"/>
              <a:t>Pisa Longitudinal </a:t>
            </a:r>
            <a:r>
              <a:rPr lang="es-UY" sz="4000" b="1" dirty="0" smtClean="0"/>
              <a:t>Uruguay 2009-2014</a:t>
            </a:r>
            <a:endParaRPr lang="es-CO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964964" y="5366759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Y" b="1" dirty="0" smtClean="0"/>
              <a:t>Santiago Cardozo Politi</a:t>
            </a:r>
          </a:p>
          <a:p>
            <a:pPr algn="r"/>
            <a:r>
              <a:rPr lang="es-UY" b="1" dirty="0" smtClean="0"/>
              <a:t>DS-</a:t>
            </a:r>
            <a:r>
              <a:rPr lang="es-UY" b="1" dirty="0" err="1" smtClean="0"/>
              <a:t>UdelaR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CE4FF-1532-4F3C-AFD0-2A2F2518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92" y="569755"/>
            <a:ext cx="8435280" cy="1143000"/>
          </a:xfrm>
        </p:spPr>
        <p:txBody>
          <a:bodyPr>
            <a:normAutofit/>
          </a:bodyPr>
          <a:lstStyle/>
          <a:p>
            <a:pPr algn="r"/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Las trayectorias entre los 15 y los 21 años. </a:t>
            </a:r>
            <a:b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Acreditación de la EM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420E0-1122-4DFD-92E4-B3DB608B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4" y="2633880"/>
            <a:ext cx="4426549" cy="324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EB5BD6-5E26-4F0D-BAF1-571AB60AB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77" y="3429000"/>
            <a:ext cx="4229814" cy="3096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A2A852-227F-45E5-89B7-9A3717EF485E}"/>
              </a:ext>
            </a:extLst>
          </p:cNvPr>
          <p:cNvSpPr/>
          <p:nvPr/>
        </p:nvSpPr>
        <p:spPr>
          <a:xfrm>
            <a:off x="5148540" y="1850845"/>
            <a:ext cx="3563888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UY" sz="2000" dirty="0"/>
              <a:t>Fuerte estratificación según las competencias lectoras medidas por PISA y por el nivel de progresión anterior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043B81-3679-45A1-B083-152D51C9623A}"/>
              </a:ext>
            </a:extLst>
          </p:cNvPr>
          <p:cNvSpPr txBox="1"/>
          <p:nvPr/>
        </p:nvSpPr>
        <p:spPr>
          <a:xfrm>
            <a:off x="570512" y="270762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>
                <a:solidFill>
                  <a:schemeClr val="accent5">
                    <a:lumMod val="50000"/>
                  </a:schemeClr>
                </a:solidFill>
              </a:rPr>
              <a:t>Acreditación según competencias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40E0B9-7E61-4BDB-8C80-6FED01B335E5}"/>
              </a:ext>
            </a:extLst>
          </p:cNvPr>
          <p:cNvSpPr txBox="1"/>
          <p:nvPr/>
        </p:nvSpPr>
        <p:spPr>
          <a:xfrm>
            <a:off x="5246972" y="350710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>
                <a:solidFill>
                  <a:schemeClr val="accent5">
                    <a:lumMod val="50000"/>
                  </a:schemeClr>
                </a:solidFill>
              </a:rPr>
              <a:t>Acreditación según progresión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1BF245A7-A295-4E79-B482-DDCF2EE6A7B5}"/>
              </a:ext>
            </a:extLst>
          </p:cNvPr>
          <p:cNvSpPr txBox="1"/>
          <p:nvPr/>
        </p:nvSpPr>
        <p:spPr>
          <a:xfrm>
            <a:off x="2423414" y="5808124"/>
            <a:ext cx="3021433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UY" sz="1400" b="1" dirty="0"/>
              <a:t>Fuente: PISA-L 09-14 </a:t>
            </a:r>
            <a:r>
              <a:rPr lang="es-UY" sz="1400" b="1" dirty="0" err="1"/>
              <a:t>Ury</a:t>
            </a:r>
            <a:endParaRPr lang="en-US" sz="800" b="1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79A2A852-227F-45E5-89B7-9A3717EF485E}"/>
              </a:ext>
            </a:extLst>
          </p:cNvPr>
          <p:cNvSpPr/>
          <p:nvPr/>
        </p:nvSpPr>
        <p:spPr>
          <a:xfrm>
            <a:off x="112458" y="1490880"/>
            <a:ext cx="3908330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UY" sz="2000" dirty="0" smtClean="0"/>
              <a:t>Solo el 44% de la cohorte PISA-09 había acreditado la EM a los 21 años (35% de la cohorte edad)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39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CE4FF-1532-4F3C-AFD0-2A2F2518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4" y="695975"/>
            <a:ext cx="8435280" cy="1143000"/>
          </a:xfrm>
        </p:spPr>
        <p:txBody>
          <a:bodyPr>
            <a:normAutofit/>
          </a:bodyPr>
          <a:lstStyle/>
          <a:p>
            <a:pPr algn="r"/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Las trayectorias entre los 15 y los 21 años. </a:t>
            </a:r>
            <a:b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La contracara: desvinculación de la EM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A2A852-227F-45E5-89B7-9A3717EF485E}"/>
              </a:ext>
            </a:extLst>
          </p:cNvPr>
          <p:cNvSpPr/>
          <p:nvPr/>
        </p:nvSpPr>
        <p:spPr>
          <a:xfrm>
            <a:off x="5122912" y="2110956"/>
            <a:ext cx="3563888" cy="14196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UY" sz="2000" dirty="0"/>
              <a:t>Fuerte estratificación según las competencias lectoras medidas por PISA y por el nivel de progresión anterior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A197DC-8D86-4301-AA2A-F0181766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73016"/>
            <a:ext cx="4248472" cy="3110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06BFB2-189E-4B96-9279-6CF25822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3" y="2820790"/>
            <a:ext cx="4329117" cy="3169037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964FBFCA-B8FE-4E5B-8661-7E154C38D76B}"/>
              </a:ext>
            </a:extLst>
          </p:cNvPr>
          <p:cNvSpPr txBox="1"/>
          <p:nvPr/>
        </p:nvSpPr>
        <p:spPr>
          <a:xfrm>
            <a:off x="2577239" y="5976614"/>
            <a:ext cx="3021433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UY" sz="1400" b="1" dirty="0"/>
              <a:t>Fuente: PISA-L 09-14 </a:t>
            </a:r>
            <a:r>
              <a:rPr lang="es-UY" sz="1400" b="1" dirty="0" err="1"/>
              <a:t>Ury</a:t>
            </a:r>
            <a:endParaRPr lang="en-US" sz="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08CB66-1D29-4446-AE4A-A045F2446078}"/>
              </a:ext>
            </a:extLst>
          </p:cNvPr>
          <p:cNvSpPr txBox="1"/>
          <p:nvPr/>
        </p:nvSpPr>
        <p:spPr>
          <a:xfrm>
            <a:off x="818947" y="290557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>
                <a:solidFill>
                  <a:schemeClr val="accent5">
                    <a:lumMod val="50000"/>
                  </a:schemeClr>
                </a:solidFill>
              </a:rPr>
              <a:t>Desvinculación según competencias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09A9A5-B143-424A-9CC2-87AE2CC9FA16}"/>
              </a:ext>
            </a:extLst>
          </p:cNvPr>
          <p:cNvSpPr txBox="1"/>
          <p:nvPr/>
        </p:nvSpPr>
        <p:spPr>
          <a:xfrm>
            <a:off x="5148064" y="365779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>
                <a:solidFill>
                  <a:schemeClr val="accent5">
                    <a:lumMod val="50000"/>
                  </a:schemeClr>
                </a:solidFill>
              </a:rPr>
              <a:t>Desvinculación según</a:t>
            </a:r>
          </a:p>
          <a:p>
            <a:r>
              <a:rPr lang="es-UY" sz="1600" b="1" dirty="0">
                <a:solidFill>
                  <a:schemeClr val="accent5">
                    <a:lumMod val="50000"/>
                  </a:schemeClr>
                </a:solidFill>
              </a:rPr>
              <a:t> progresión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79A2A852-227F-45E5-89B7-9A3717EF485E}"/>
              </a:ext>
            </a:extLst>
          </p:cNvPr>
          <p:cNvSpPr/>
          <p:nvPr/>
        </p:nvSpPr>
        <p:spPr>
          <a:xfrm>
            <a:off x="107504" y="1828915"/>
            <a:ext cx="3563888" cy="14196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UY" sz="2000" dirty="0" smtClean="0"/>
              <a:t>El 40% de la cohorte PISA-09 se había desvinculado a los 21 años o antes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673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E626C-A61A-4198-A067-8D0D9326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739" y="623214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Efectos netos de las competencias PISA y de la progresión sobre la </a:t>
            </a:r>
            <a:r>
              <a:rPr lang="es-UY" sz="2800" b="1" dirty="0" smtClean="0">
                <a:solidFill>
                  <a:schemeClr val="accent5">
                    <a:lumMod val="50000"/>
                  </a:schemeClr>
                </a:solidFill>
              </a:rPr>
              <a:t>trayectoria posterior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1ABF3BB-B585-4E9F-8DBF-DC15F103383B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51520" y="1700808"/>
          <a:ext cx="5976665" cy="461762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581637">
                  <a:extLst>
                    <a:ext uri="{9D8B030D-6E8A-4147-A177-3AD203B41FA5}">
                      <a16:colId xmlns:a16="http://schemas.microsoft.com/office/drawing/2014/main" xmlns="" val="3921836969"/>
                    </a:ext>
                  </a:extLst>
                </a:gridCol>
                <a:gridCol w="848757">
                  <a:extLst>
                    <a:ext uri="{9D8B030D-6E8A-4147-A177-3AD203B41FA5}">
                      <a16:colId xmlns:a16="http://schemas.microsoft.com/office/drawing/2014/main" xmlns="" val="3673101617"/>
                    </a:ext>
                  </a:extLst>
                </a:gridCol>
                <a:gridCol w="848757">
                  <a:extLst>
                    <a:ext uri="{9D8B030D-6E8A-4147-A177-3AD203B41FA5}">
                      <a16:colId xmlns:a16="http://schemas.microsoft.com/office/drawing/2014/main" xmlns="" val="4287008565"/>
                    </a:ext>
                  </a:extLst>
                </a:gridCol>
                <a:gridCol w="977433">
                  <a:extLst>
                    <a:ext uri="{9D8B030D-6E8A-4147-A177-3AD203B41FA5}">
                      <a16:colId xmlns:a16="http://schemas.microsoft.com/office/drawing/2014/main" xmlns="" val="32436290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xmlns="" val="1034540110"/>
                    </a:ext>
                  </a:extLst>
                </a:gridCol>
              </a:tblGrid>
              <a:tr h="319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Acreditación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Desvinculación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5649518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dydx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ee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dydx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ee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5569223"/>
                  </a:ext>
                </a:extLst>
              </a:tr>
              <a:tr h="4411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NIVEL SOCIOECONÓMICO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741402460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Cuartil</a:t>
                      </a:r>
                      <a:r>
                        <a:rPr lang="en-US" sz="2000" u="none" strike="noStrike" dirty="0">
                          <a:effectLst/>
                        </a:rPr>
                        <a:t> 1: Ref. (- -)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8100625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Cuartil</a:t>
                      </a:r>
                      <a:r>
                        <a:rPr lang="en-US" sz="2000" u="none" strike="noStrike" dirty="0">
                          <a:effectLst/>
                        </a:rPr>
                        <a:t>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-0.02</a:t>
                      </a:r>
                      <a:endParaRPr lang="en-US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(0.01)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-0.02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(0.01)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46228716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Cuartil</a:t>
                      </a:r>
                      <a:r>
                        <a:rPr lang="en-US" sz="2000" u="none" strike="noStrike" dirty="0">
                          <a:effectLst/>
                        </a:rPr>
                        <a:t>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 0.02</a:t>
                      </a:r>
                      <a:r>
                        <a:rPr kumimoji="0" lang="es-UY" sz="1200" b="1" u="none" strike="noStrike" kern="1200" baseline="30000" dirty="0">
                          <a:effectLst/>
                        </a:rPr>
                        <a:t>(**</a:t>
                      </a:r>
                      <a:r>
                        <a:rPr kumimoji="0" lang="en-US" sz="1200" b="1" u="none" strike="noStrike" kern="1200" baseline="30000" dirty="0">
                          <a:effectLst/>
                        </a:rPr>
                        <a:t>)</a:t>
                      </a:r>
                      <a:endParaRPr kumimoji="0" lang="en-US" sz="1200" b="1" i="0" u="none" strike="noStrike" kern="1200" baseline="30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(0.01)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-0.04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(0.01)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69471839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Cuartil</a:t>
                      </a:r>
                      <a:r>
                        <a:rPr lang="en-US" sz="2000" u="none" strike="noStrike" dirty="0">
                          <a:effectLst/>
                        </a:rPr>
                        <a:t> 4 (++)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0.09 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baseline="30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(0.01)</a:t>
                      </a:r>
                      <a:endParaRPr lang="en-US" sz="1800" b="1" i="1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-0.07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(0.02)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6579819"/>
                  </a:ext>
                </a:extLst>
              </a:tr>
              <a:tr h="4999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</a:rPr>
                        <a:t>DESEMPEÑO EN LECTURA (PISA 2009)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1722378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Estrato</a:t>
                      </a:r>
                      <a:r>
                        <a:rPr lang="en-US" sz="2000" u="none" strike="noStrike" dirty="0">
                          <a:effectLst/>
                        </a:rPr>
                        <a:t> 1: Ref.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80540621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Estrato</a:t>
                      </a:r>
                      <a:r>
                        <a:rPr lang="en-US" sz="2000" u="none" strike="noStrike" dirty="0">
                          <a:effectLst/>
                        </a:rPr>
                        <a:t>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-0.07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(0.01)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0.05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(0.02)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87360528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Estrato</a:t>
                      </a:r>
                      <a:r>
                        <a:rPr lang="en-US" sz="2000" u="none" strike="noStrike" dirty="0">
                          <a:effectLst/>
                        </a:rPr>
                        <a:t>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-0.12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(0.01)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0.06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(0.02)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6494397"/>
                  </a:ext>
                </a:extLst>
              </a:tr>
              <a:tr h="48172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</a:rPr>
                        <a:t>PROGRESIÓN ESCOLAR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7478733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Al – 1 </a:t>
                      </a:r>
                      <a:r>
                        <a:rPr lang="en-US" sz="2000" u="none" strike="noStrike" dirty="0" err="1">
                          <a:effectLst/>
                        </a:rPr>
                        <a:t>año</a:t>
                      </a:r>
                      <a:r>
                        <a:rPr lang="en-US" sz="2000" u="none" strike="noStrike" dirty="0">
                          <a:effectLst/>
                        </a:rPr>
                        <a:t> de </a:t>
                      </a:r>
                      <a:r>
                        <a:rPr lang="en-US" sz="2000" u="none" strike="noStrike" dirty="0" err="1">
                          <a:effectLst/>
                        </a:rPr>
                        <a:t>rezago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-0.15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(0.01)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0.09</a:t>
                      </a:r>
                      <a:r>
                        <a:rPr lang="es-UY" sz="1200" b="1" u="none" strike="noStrike" baseline="30000" dirty="0">
                          <a:effectLst/>
                        </a:rPr>
                        <a:t>(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***)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(0.01)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6386810"/>
                  </a:ext>
                </a:extLst>
              </a:tr>
            </a:tbl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C15030E2-1167-409E-988F-14179B5774A1}"/>
              </a:ext>
            </a:extLst>
          </p:cNvPr>
          <p:cNvSpPr txBox="1"/>
          <p:nvPr/>
        </p:nvSpPr>
        <p:spPr>
          <a:xfrm>
            <a:off x="3362963" y="6538793"/>
            <a:ext cx="3021433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UY" sz="1400" b="1" dirty="0"/>
              <a:t>Fuente: PISA-L 09-14 </a:t>
            </a:r>
            <a:r>
              <a:rPr lang="es-UY" sz="1400" b="1" dirty="0" err="1"/>
              <a:t>Ury</a:t>
            </a:r>
            <a:endParaRPr 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2C0A40-000D-42C6-BD65-682F5A3307ED}"/>
              </a:ext>
            </a:extLst>
          </p:cNvPr>
          <p:cNvSpPr txBox="1"/>
          <p:nvPr/>
        </p:nvSpPr>
        <p:spPr>
          <a:xfrm>
            <a:off x="6593867" y="2696733"/>
            <a:ext cx="2448272" cy="31393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UY" b="1" dirty="0">
                <a:solidFill>
                  <a:schemeClr val="accent5">
                    <a:lumMod val="50000"/>
                  </a:schemeClr>
                </a:solidFill>
              </a:rPr>
              <a:t>Nota técnica</a:t>
            </a:r>
            <a:r>
              <a:rPr lang="es-UY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es-UY" dirty="0">
                <a:solidFill>
                  <a:schemeClr val="accent5">
                    <a:lumMod val="50000"/>
                  </a:schemeClr>
                </a:solidFill>
              </a:rPr>
              <a:t>Modelo de tiempo al evento: riesgos en competencia (Alison, 1984).</a:t>
            </a:r>
          </a:p>
          <a:p>
            <a:endParaRPr lang="es-UY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UY" u="sng" dirty="0">
                <a:solidFill>
                  <a:schemeClr val="accent5">
                    <a:lumMod val="50000"/>
                  </a:schemeClr>
                </a:solidFill>
              </a:rPr>
              <a:t>Controles</a:t>
            </a:r>
            <a:r>
              <a:rPr lang="es-UY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es-UY" dirty="0">
                <a:solidFill>
                  <a:schemeClr val="accent5">
                    <a:lumMod val="50000"/>
                  </a:schemeClr>
                </a:solidFill>
              </a:rPr>
              <a:t>sexo, región geográfica, modalidad en la EM, transiciones familiares </a:t>
            </a:r>
            <a:endParaRPr lang="es-UY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UY" dirty="0" smtClean="0">
                <a:solidFill>
                  <a:schemeClr val="accent5">
                    <a:lumMod val="50000"/>
                  </a:schemeClr>
                </a:solidFill>
              </a:rPr>
              <a:t>y </a:t>
            </a:r>
            <a:r>
              <a:rPr lang="es-UY" dirty="0">
                <a:solidFill>
                  <a:schemeClr val="accent5">
                    <a:lumMod val="50000"/>
                  </a:schemeClr>
                </a:solidFill>
              </a:rPr>
              <a:t>ocupacionales.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2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BB2D5-2358-4EAC-AF67-278E0DBB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56" y="667225"/>
            <a:ext cx="7772400" cy="912265"/>
          </a:xfrm>
        </p:spPr>
        <p:txBody>
          <a:bodyPr>
            <a:normAutofit/>
          </a:bodyPr>
          <a:lstStyle/>
          <a:p>
            <a:pPr algn="r"/>
            <a:r>
              <a:rPr lang="es-UY" sz="2800" b="1" dirty="0" smtClean="0">
                <a:solidFill>
                  <a:schemeClr val="accent5">
                    <a:lumMod val="50000"/>
                  </a:schemeClr>
                </a:solidFill>
              </a:rPr>
              <a:t>Limitaciones </a:t>
            </a:r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del análisis de efectos netos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A7CEF8-3015-484C-A220-4EE2F2A059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7170" y="1536381"/>
            <a:ext cx="8064800" cy="4572000"/>
          </a:xfrm>
        </p:spPr>
        <p:txBody>
          <a:bodyPr>
            <a:noAutofit/>
          </a:bodyPr>
          <a:lstStyle/>
          <a:p>
            <a:r>
              <a:rPr lang="es-UY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Relaciones no </a:t>
            </a:r>
            <a:r>
              <a:rPr lang="es-UY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simétricas</a:t>
            </a:r>
            <a:r>
              <a:rPr lang="es-UY" sz="2200" dirty="0" smtClean="0">
                <a:latin typeface="+mj-lt"/>
              </a:rPr>
              <a:t>:</a:t>
            </a:r>
          </a:p>
          <a:p>
            <a:pPr lvl="1"/>
            <a:r>
              <a:rPr lang="es-UY" sz="1800" dirty="0" err="1" smtClean="0">
                <a:latin typeface="+mj-lt"/>
              </a:rPr>
              <a:t>e.g</a:t>
            </a:r>
            <a:r>
              <a:rPr lang="es-UY" sz="1800" dirty="0" smtClean="0">
                <a:latin typeface="+mj-lt"/>
              </a:rPr>
              <a:t>.: el rezago o un insuficiente nivel de competencias obtura la posibilidad de acreditar la EM, pero la progresión en tiempo y el desarrollo de habilidades no la aseguran.</a:t>
            </a:r>
            <a:endParaRPr lang="es-UY" sz="1800" dirty="0">
              <a:latin typeface="+mj-lt"/>
            </a:endParaRPr>
          </a:p>
          <a:p>
            <a:endParaRPr lang="es-UY" sz="800" b="1" dirty="0" smtClean="0">
              <a:latin typeface="+mj-lt"/>
            </a:endParaRPr>
          </a:p>
          <a:p>
            <a:r>
              <a:rPr lang="es-UY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Múltiples configuraciones </a:t>
            </a:r>
            <a:r>
              <a:rPr lang="es-UY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causales</a:t>
            </a:r>
            <a:r>
              <a:rPr lang="es-UY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: </a:t>
            </a:r>
          </a:p>
          <a:p>
            <a:pPr lvl="1"/>
            <a:r>
              <a:rPr lang="es-UY" sz="1800" dirty="0">
                <a:latin typeface="+mj-lt"/>
              </a:rPr>
              <a:t>las competencias académicas y el rezago </a:t>
            </a:r>
            <a:r>
              <a:rPr lang="es-UY" sz="1800" dirty="0" smtClean="0">
                <a:latin typeface="+mj-lt"/>
              </a:rPr>
              <a:t>escolar no afectan </a:t>
            </a:r>
            <a:r>
              <a:rPr lang="es-UY" sz="1800" dirty="0">
                <a:latin typeface="+mj-lt"/>
              </a:rPr>
              <a:t>por igual a diferentes grupos, p.e., </a:t>
            </a:r>
            <a:r>
              <a:rPr lang="es-UY" sz="1800" dirty="0" smtClean="0">
                <a:latin typeface="+mj-lt"/>
              </a:rPr>
              <a:t>según estratos socioeconómicos.</a:t>
            </a:r>
            <a:endParaRPr lang="es-UY" sz="1800" dirty="0">
              <a:latin typeface="+mj-lt"/>
            </a:endParaRPr>
          </a:p>
          <a:p>
            <a:endParaRPr lang="es-UY" sz="800" dirty="0">
              <a:latin typeface="+mj-lt"/>
            </a:endParaRPr>
          </a:p>
          <a:p>
            <a:r>
              <a:rPr lang="es-UY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“Diversidad limitada”</a:t>
            </a:r>
            <a:r>
              <a:rPr lang="es-UY" sz="22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: </a:t>
            </a:r>
            <a:endParaRPr lang="es-UY" sz="2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s-UY" sz="1800" dirty="0">
                <a:latin typeface="+mj-lt"/>
              </a:rPr>
              <a:t>algunas configuraciones (combinaciones lógicas) </a:t>
            </a:r>
            <a:r>
              <a:rPr lang="es-UY" sz="1800" dirty="0" smtClean="0">
                <a:latin typeface="+mj-lt"/>
              </a:rPr>
              <a:t>simplemente no se dan empíricamente</a:t>
            </a:r>
            <a:r>
              <a:rPr lang="es-UY" sz="1800" dirty="0">
                <a:latin typeface="+mj-lt"/>
              </a:rPr>
              <a:t>: </a:t>
            </a:r>
            <a:r>
              <a:rPr lang="es-UY" sz="1800" dirty="0" err="1" smtClean="0">
                <a:latin typeface="+mj-lt"/>
              </a:rPr>
              <a:t>e.g</a:t>
            </a:r>
            <a:r>
              <a:rPr lang="es-UY" sz="1800" dirty="0">
                <a:latin typeface="+mj-lt"/>
              </a:rPr>
              <a:t>., no hay estudiantes con rezago en el estrato 1 de </a:t>
            </a:r>
            <a:r>
              <a:rPr lang="es-UY" sz="1800" dirty="0" smtClean="0">
                <a:latin typeface="+mj-lt"/>
              </a:rPr>
              <a:t>competencia.</a:t>
            </a:r>
            <a:endParaRPr lang="es-UY" sz="1800" dirty="0">
              <a:latin typeface="+mj-lt"/>
            </a:endParaRPr>
          </a:p>
          <a:p>
            <a:endParaRPr lang="es-UY" sz="800" dirty="0">
              <a:latin typeface="+mj-lt"/>
            </a:endParaRPr>
          </a:p>
          <a:p>
            <a:r>
              <a:rPr lang="es-UY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Un análisis </a:t>
            </a:r>
            <a:r>
              <a:rPr lang="es-UY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complementario</a:t>
            </a:r>
            <a:r>
              <a:rPr lang="es-UY" sz="2200" dirty="0">
                <a:latin typeface="+mj-lt"/>
              </a:rPr>
              <a:t>: configuraciones necesarias y suficientes</a:t>
            </a:r>
          </a:p>
          <a:p>
            <a:endParaRPr lang="en-US" sz="2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837D88-1200-4DD5-91F5-D75CF146315B}"/>
              </a:ext>
            </a:extLst>
          </p:cNvPr>
          <p:cNvSpPr txBox="1"/>
          <p:nvPr/>
        </p:nvSpPr>
        <p:spPr>
          <a:xfrm>
            <a:off x="5217840" y="623656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400" b="1" dirty="0" err="1"/>
              <a:t>Ragin</a:t>
            </a:r>
            <a:r>
              <a:rPr lang="es-UY" sz="1400" b="1" dirty="0"/>
              <a:t>, 2008; Cooper &amp; </a:t>
            </a:r>
            <a:r>
              <a:rPr lang="es-UY" sz="1400" b="1" dirty="0" err="1"/>
              <a:t>Glaesser</a:t>
            </a:r>
            <a:r>
              <a:rPr lang="es-UY" sz="1400" b="1" dirty="0"/>
              <a:t>, 2010.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8088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373BF-9993-49A6-A0CF-74746857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9253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s-UY" sz="2400" b="1" dirty="0" smtClean="0">
                <a:solidFill>
                  <a:schemeClr val="accent5">
                    <a:lumMod val="50000"/>
                  </a:schemeClr>
                </a:solidFill>
              </a:rPr>
              <a:t>Ejemplo: Probabilidad </a:t>
            </a:r>
            <a:r>
              <a:rPr lang="es-UY" sz="2400" b="1" dirty="0">
                <a:solidFill>
                  <a:schemeClr val="accent5">
                    <a:lumMod val="50000"/>
                  </a:schemeClr>
                </a:solidFill>
              </a:rPr>
              <a:t>de completar la EM según </a:t>
            </a:r>
            <a:r>
              <a:rPr lang="es-UY" sz="2400" b="1" dirty="0" smtClean="0">
                <a:solidFill>
                  <a:schemeClr val="accent5">
                    <a:lumMod val="50000"/>
                  </a:schemeClr>
                </a:solidFill>
              </a:rPr>
              <a:t>competencia lectora </a:t>
            </a:r>
            <a:r>
              <a:rPr lang="es-UY" sz="2400" b="1" dirty="0">
                <a:solidFill>
                  <a:schemeClr val="accent5">
                    <a:lumMod val="50000"/>
                  </a:schemeClr>
                </a:solidFill>
              </a:rPr>
              <a:t>y progresión hasta los 15 años. </a:t>
            </a:r>
            <a:br>
              <a:rPr lang="es-UY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UY" sz="2400" b="1" dirty="0">
                <a:solidFill>
                  <a:schemeClr val="accent5">
                    <a:lumMod val="50000"/>
                  </a:schemeClr>
                </a:solidFill>
              </a:rPr>
              <a:t>Cuartiles 1 y 2 de ESCS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8B6618E-77D2-4047-8FE2-2AF1673DEA1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2269033"/>
              </p:ext>
            </p:extLst>
          </p:nvPr>
        </p:nvGraphicFramePr>
        <p:xfrm>
          <a:off x="611560" y="2714479"/>
          <a:ext cx="7848874" cy="30213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028360">
                  <a:extLst>
                    <a:ext uri="{9D8B030D-6E8A-4147-A177-3AD203B41FA5}">
                      <a16:colId xmlns:a16="http://schemas.microsoft.com/office/drawing/2014/main" xmlns="" val="3903565179"/>
                    </a:ext>
                  </a:extLst>
                </a:gridCol>
                <a:gridCol w="1499223">
                  <a:extLst>
                    <a:ext uri="{9D8B030D-6E8A-4147-A177-3AD203B41FA5}">
                      <a16:colId xmlns:a16="http://schemas.microsoft.com/office/drawing/2014/main" xmlns="" val="2054855078"/>
                    </a:ext>
                  </a:extLst>
                </a:gridCol>
                <a:gridCol w="1411033">
                  <a:extLst>
                    <a:ext uri="{9D8B030D-6E8A-4147-A177-3AD203B41FA5}">
                      <a16:colId xmlns:a16="http://schemas.microsoft.com/office/drawing/2014/main" xmlns="" val="1684661631"/>
                    </a:ext>
                  </a:extLst>
                </a:gridCol>
                <a:gridCol w="1587413">
                  <a:extLst>
                    <a:ext uri="{9D8B030D-6E8A-4147-A177-3AD203B41FA5}">
                      <a16:colId xmlns:a16="http://schemas.microsoft.com/office/drawing/2014/main" xmlns="" val="1404789484"/>
                    </a:ext>
                  </a:extLst>
                </a:gridCol>
                <a:gridCol w="1322845">
                  <a:extLst>
                    <a:ext uri="{9D8B030D-6E8A-4147-A177-3AD203B41FA5}">
                      <a16:colId xmlns:a16="http://schemas.microsoft.com/office/drawing/2014/main" xmlns="" val="1569992560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Cuartil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 </a:t>
                      </a:r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escs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Cuartil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4 </a:t>
                      </a:r>
                      <a:r>
                        <a:rPr lang="en-US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escs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1514337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Competencia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Lectora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tiempo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Con </a:t>
                      </a:r>
                    </a:p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rezago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Tiempo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Con </a:t>
                      </a:r>
                    </a:p>
                    <a:p>
                      <a:pPr algn="ctr" fontAlgn="b"/>
                      <a:r>
                        <a:rPr lang="en-US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rezago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389404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lang="en-US" sz="2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strato</a:t>
                      </a:r>
                      <a:r>
                        <a:rPr lang="en-US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-.-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-.-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22849253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Estrato</a:t>
                      </a:r>
                      <a:r>
                        <a:rPr lang="en-US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8026834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Estrato</a:t>
                      </a:r>
                      <a:r>
                        <a:rPr lang="en-US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77670544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0.30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7378606"/>
                  </a:ext>
                </a:extLst>
              </a:tr>
            </a:tbl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E1059172-EF1A-4394-9C8D-08AD091FF515}"/>
              </a:ext>
            </a:extLst>
          </p:cNvPr>
          <p:cNvSpPr txBox="1"/>
          <p:nvPr/>
        </p:nvSpPr>
        <p:spPr>
          <a:xfrm>
            <a:off x="5653236" y="5982344"/>
            <a:ext cx="3021433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UY" sz="1400" b="1" dirty="0"/>
              <a:t>Fuente: PISA-L 09-14 </a:t>
            </a:r>
            <a:r>
              <a:rPr lang="es-UY" sz="1400" b="1" dirty="0" err="1"/>
              <a:t>Ury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98799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F566C-20A7-4F97-93BF-F2A2F317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185" y="486627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Configuraciones necesarias y suficientes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EC06BBC-2ADE-488A-B5FA-190AF00C5D2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5869853"/>
              </p:ext>
            </p:extLst>
          </p:nvPr>
        </p:nvGraphicFramePr>
        <p:xfrm>
          <a:off x="467544" y="1407598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84262306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8349641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137730372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684925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UY" sz="2000" dirty="0"/>
                        <a:t>Niveles ESCS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Configuración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 err="1"/>
                        <a:t>Consistency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 err="1" smtClean="0"/>
                        <a:t>Coverage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17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2000" dirty="0"/>
                        <a:t>Cuartil superior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 smtClean="0"/>
                        <a:t>P*t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0.97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682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2000" dirty="0"/>
                        <a:t>Cuartil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 smtClean="0"/>
                        <a:t>P*E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0.50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75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2000" dirty="0"/>
                        <a:t>Cuartil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 smtClean="0"/>
                        <a:t>P*E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0.40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18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2000" dirty="0"/>
                        <a:t>Cuartil inferior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000" dirty="0" smtClean="0"/>
                        <a:t>P*E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/>
                        <a:t>0.26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0158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560417-25CA-4062-A2FF-1B75CFA45D32}"/>
              </a:ext>
            </a:extLst>
          </p:cNvPr>
          <p:cNvSpPr txBox="1"/>
          <p:nvPr/>
        </p:nvSpPr>
        <p:spPr>
          <a:xfrm>
            <a:off x="153824" y="3878701"/>
            <a:ext cx="877466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200" dirty="0">
                <a:latin typeface="+mj-lt"/>
              </a:rPr>
              <a:t>Todas las configuraciones implican la </a:t>
            </a:r>
            <a:r>
              <a:rPr lang="es-UY" sz="2200" b="1" u="sng" dirty="0">
                <a:latin typeface="+mj-lt"/>
              </a:rPr>
              <a:t>progresión en tiempo </a:t>
            </a:r>
            <a:r>
              <a:rPr lang="es-UY" sz="2200" b="1" dirty="0" smtClean="0">
                <a:latin typeface="+mj-lt"/>
              </a:rPr>
              <a:t>(P)</a:t>
            </a:r>
            <a:r>
              <a:rPr lang="es-UY" sz="2200" dirty="0" smtClean="0">
                <a:latin typeface="+mj-lt"/>
              </a:rPr>
              <a:t>:</a:t>
            </a:r>
            <a:endParaRPr lang="es-UY" sz="2200" dirty="0">
              <a:latin typeface="+mj-lt"/>
            </a:endParaRPr>
          </a:p>
          <a:p>
            <a:r>
              <a:rPr lang="es-UY" sz="2200" dirty="0">
                <a:latin typeface="+mj-lt"/>
              </a:rPr>
              <a:t>     (condición NECESARIA).</a:t>
            </a:r>
          </a:p>
          <a:p>
            <a:endParaRPr lang="es-UY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200" dirty="0">
                <a:latin typeface="+mj-lt"/>
              </a:rPr>
              <a:t>Todas las configuraciones implican </a:t>
            </a:r>
            <a:r>
              <a:rPr lang="es-UY" sz="2200" b="1" u="sng" dirty="0">
                <a:latin typeface="+mj-lt"/>
              </a:rPr>
              <a:t>desempeños por encima del umbral de competencias PISA</a:t>
            </a:r>
            <a:r>
              <a:rPr lang="es-UY" sz="2200" b="1" dirty="0">
                <a:latin typeface="+mj-lt"/>
              </a:rPr>
              <a:t> (</a:t>
            </a:r>
            <a:r>
              <a:rPr lang="es-UY" sz="2200" b="1" dirty="0" smtClean="0">
                <a:latin typeface="+mj-lt"/>
              </a:rPr>
              <a:t>t </a:t>
            </a:r>
            <a:r>
              <a:rPr lang="es-UY" sz="2200" b="1" dirty="0" err="1" smtClean="0">
                <a:latin typeface="+mj-lt"/>
              </a:rPr>
              <a:t>ó</a:t>
            </a:r>
            <a:r>
              <a:rPr lang="es-UY" sz="2200" b="1" dirty="0" smtClean="0">
                <a:latin typeface="+mj-lt"/>
              </a:rPr>
              <a:t> E). </a:t>
            </a:r>
            <a:r>
              <a:rPr lang="es-UY" sz="2200" dirty="0">
                <a:latin typeface="+mj-lt"/>
              </a:rPr>
              <a:t>(condición NECESARIA)</a:t>
            </a:r>
          </a:p>
          <a:p>
            <a:endParaRPr lang="es-UY" sz="15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200" dirty="0">
                <a:latin typeface="+mj-lt"/>
              </a:rPr>
              <a:t>Para el cuartil superior de ESCS, superar dicho umbral es suficiente. En el resto, es necesario además desempeñarse en niveles de “excelencia</a:t>
            </a:r>
            <a:r>
              <a:rPr lang="es-UY" sz="2200" dirty="0" smtClean="0">
                <a:latin typeface="+mj-lt"/>
              </a:rPr>
              <a:t>” </a:t>
            </a:r>
            <a:r>
              <a:rPr lang="es-UY" sz="2200" b="1" dirty="0" smtClean="0">
                <a:latin typeface="+mj-lt"/>
              </a:rPr>
              <a:t>(E)</a:t>
            </a:r>
            <a:r>
              <a:rPr lang="es-UY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FAA199A-85A6-4DBC-9509-55D6325DB144}"/>
              </a:ext>
            </a:extLst>
          </p:cNvPr>
          <p:cNvSpPr txBox="1"/>
          <p:nvPr/>
        </p:nvSpPr>
        <p:spPr>
          <a:xfrm>
            <a:off x="5940152" y="3316790"/>
            <a:ext cx="3021433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UY" sz="1200" b="1" dirty="0"/>
              <a:t>Fuente: PISA-L 09-14 </a:t>
            </a:r>
            <a:r>
              <a:rPr lang="es-UY" sz="1200" b="1" dirty="0" err="1"/>
              <a:t>Ury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272251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997F2-547E-4FC9-BA9A-78D75F7E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89301"/>
            <a:ext cx="7886700" cy="692152"/>
          </a:xfrm>
        </p:spPr>
        <p:txBody>
          <a:bodyPr/>
          <a:lstStyle/>
          <a:p>
            <a:pPr algn="r"/>
            <a:r>
              <a:rPr lang="es-UY" b="1" dirty="0">
                <a:solidFill>
                  <a:schemeClr val="accent5">
                    <a:lumMod val="50000"/>
                  </a:schemeClr>
                </a:solidFill>
              </a:rPr>
              <a:t>En </a:t>
            </a:r>
            <a:r>
              <a:rPr lang="es-UY" b="1" dirty="0" smtClean="0">
                <a:solidFill>
                  <a:schemeClr val="accent5">
                    <a:lumMod val="50000"/>
                  </a:schemeClr>
                </a:solidFill>
              </a:rPr>
              <a:t>suma o “la canción desesperada”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251381-9D9D-4D46-B025-87B9A9BF1B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9904" y="1484002"/>
            <a:ext cx="8498259" cy="5176137"/>
          </a:xfrm>
        </p:spPr>
        <p:txBody>
          <a:bodyPr>
            <a:normAutofit fontScale="77500" lnSpcReduction="20000"/>
          </a:bodyPr>
          <a:lstStyle/>
          <a:p>
            <a:r>
              <a:rPr lang="es-UY" sz="2400" b="1" dirty="0">
                <a:latin typeface="+mj-lt"/>
              </a:rPr>
              <a:t>El sistema educativo uruguayo </a:t>
            </a:r>
            <a:r>
              <a:rPr lang="es-UY" sz="2400" b="1" dirty="0" smtClean="0">
                <a:latin typeface="+mj-lt"/>
              </a:rPr>
              <a:t>ofrece “segundas </a:t>
            </a:r>
            <a:r>
              <a:rPr lang="es-UY" sz="2400" b="1" dirty="0">
                <a:latin typeface="+mj-lt"/>
              </a:rPr>
              <a:t>oportunidades</a:t>
            </a:r>
            <a:r>
              <a:rPr lang="es-UY" sz="2400" b="1" dirty="0" smtClean="0">
                <a:latin typeface="+mj-lt"/>
              </a:rPr>
              <a:t>”, pero chances casi nulas para que los jóvenes las traduzcan en logro escolar</a:t>
            </a:r>
            <a:r>
              <a:rPr lang="es-UY" sz="2400" dirty="0" smtClean="0">
                <a:latin typeface="+mj-lt"/>
              </a:rPr>
              <a:t>: </a:t>
            </a:r>
            <a:endParaRPr lang="es-UY" sz="2400" dirty="0">
              <a:latin typeface="+mj-lt"/>
            </a:endParaRPr>
          </a:p>
          <a:p>
            <a:endParaRPr lang="es-UY" sz="100" dirty="0" smtClean="0">
              <a:latin typeface="+mj-lt"/>
            </a:endParaRPr>
          </a:p>
          <a:p>
            <a:pPr lvl="1"/>
            <a:r>
              <a:rPr lang="es-UY" sz="1800" dirty="0" smtClean="0">
                <a:latin typeface="+mj-lt"/>
              </a:rPr>
              <a:t>El </a:t>
            </a:r>
            <a:r>
              <a:rPr lang="es-UY" sz="1800" u="sng" dirty="0" smtClean="0">
                <a:latin typeface="+mj-lt"/>
              </a:rPr>
              <a:t>desarrollo de habilidades </a:t>
            </a:r>
            <a:r>
              <a:rPr lang="es-UY" sz="1800" dirty="0" smtClean="0">
                <a:latin typeface="+mj-lt"/>
              </a:rPr>
              <a:t>como las que mide PISA a los 15 años es una condición necesaria para una trayectoria exitosa en la EM, aunque el umbral mínimo no es constante.</a:t>
            </a:r>
          </a:p>
          <a:p>
            <a:pPr lvl="1"/>
            <a:endParaRPr lang="es-UY" sz="500" dirty="0" smtClean="0">
              <a:latin typeface="+mj-lt"/>
            </a:endParaRPr>
          </a:p>
          <a:p>
            <a:pPr lvl="1"/>
            <a:r>
              <a:rPr lang="es-UY" sz="1800" dirty="0" smtClean="0">
                <a:latin typeface="+mj-lt"/>
              </a:rPr>
              <a:t>La </a:t>
            </a:r>
            <a:r>
              <a:rPr lang="es-UY" sz="1800" u="sng" dirty="0">
                <a:latin typeface="+mj-lt"/>
              </a:rPr>
              <a:t>progresión en tiempo </a:t>
            </a:r>
            <a:r>
              <a:rPr lang="es-UY" sz="1800" dirty="0" smtClean="0">
                <a:latin typeface="+mj-lt"/>
              </a:rPr>
              <a:t>en las etapas iniciales de la trayectoria es todavía más determinante. El rezago, por sí mismo, es un predictor casi perfecto de una trayectoria trunca, en cualquier nivel de habilidad.</a:t>
            </a:r>
            <a:endParaRPr lang="es-UY" sz="1800" dirty="0">
              <a:latin typeface="+mj-lt"/>
            </a:endParaRPr>
          </a:p>
          <a:p>
            <a:endParaRPr lang="es-UY" sz="100" dirty="0" smtClean="0">
              <a:latin typeface="+mj-lt"/>
            </a:endParaRPr>
          </a:p>
          <a:p>
            <a:pPr marL="228600" lvl="2">
              <a:spcBef>
                <a:spcPts val="1000"/>
              </a:spcBef>
            </a:pPr>
            <a:r>
              <a:rPr lang="es-UY" sz="2400" b="1" dirty="0" smtClean="0">
                <a:latin typeface="+mj-lt"/>
              </a:rPr>
              <a:t>Condiciones necesarias pero no suficientes</a:t>
            </a:r>
            <a:r>
              <a:rPr lang="es-UY" sz="2400" dirty="0" smtClean="0">
                <a:latin typeface="+mj-lt"/>
              </a:rPr>
              <a:t>:</a:t>
            </a:r>
          </a:p>
          <a:p>
            <a:pPr marL="685800" lvl="3">
              <a:spcBef>
                <a:spcPts val="1000"/>
              </a:spcBef>
            </a:pPr>
            <a:r>
              <a:rPr lang="es-UY" sz="2100" dirty="0" smtClean="0">
                <a:latin typeface="+mj-lt"/>
              </a:rPr>
              <a:t>Un </a:t>
            </a:r>
            <a:r>
              <a:rPr lang="es-UY" sz="2100" dirty="0">
                <a:latin typeface="+mj-lt"/>
              </a:rPr>
              <a:t>% muy importante de jóvenes </a:t>
            </a:r>
            <a:r>
              <a:rPr lang="es-UY" sz="2100" dirty="0" smtClean="0">
                <a:latin typeface="+mj-lt"/>
              </a:rPr>
              <a:t>en Uruguay que sí logran </a:t>
            </a:r>
            <a:r>
              <a:rPr lang="es-UY" sz="2100" dirty="0">
                <a:latin typeface="+mj-lt"/>
              </a:rPr>
              <a:t>progresar a tiempo y </a:t>
            </a:r>
            <a:r>
              <a:rPr lang="es-UY" sz="2100" dirty="0" smtClean="0">
                <a:latin typeface="+mj-lt"/>
              </a:rPr>
              <a:t>con competencias </a:t>
            </a:r>
            <a:r>
              <a:rPr lang="es-UY" sz="2100" dirty="0">
                <a:latin typeface="+mj-lt"/>
              </a:rPr>
              <a:t>más allá del umbral </a:t>
            </a:r>
            <a:r>
              <a:rPr lang="es-UY" sz="2100" dirty="0" smtClean="0">
                <a:latin typeface="+mj-lt"/>
              </a:rPr>
              <a:t>mínimo de </a:t>
            </a:r>
            <a:r>
              <a:rPr lang="es-UY" sz="2100" dirty="0">
                <a:latin typeface="+mj-lt"/>
              </a:rPr>
              <a:t>suficiencia </a:t>
            </a:r>
            <a:r>
              <a:rPr lang="es-UY" sz="2100" i="1" dirty="0">
                <a:latin typeface="+mj-lt"/>
              </a:rPr>
              <a:t>de acuerdo a </a:t>
            </a:r>
            <a:r>
              <a:rPr lang="es-UY" sz="2100" i="1" dirty="0" smtClean="0">
                <a:latin typeface="+mj-lt"/>
              </a:rPr>
              <a:t>parámetros exigentes como los de PISA</a:t>
            </a:r>
            <a:r>
              <a:rPr lang="es-UY" sz="2100" dirty="0">
                <a:latin typeface="+mj-lt"/>
              </a:rPr>
              <a:t> </a:t>
            </a:r>
            <a:r>
              <a:rPr lang="es-UY" sz="2100" dirty="0" smtClean="0">
                <a:latin typeface="+mj-lt"/>
              </a:rPr>
              <a:t>no logra, de todos modos, completar la EM.</a:t>
            </a:r>
          </a:p>
          <a:p>
            <a:endParaRPr lang="es-UY" sz="300" dirty="0" smtClean="0">
              <a:latin typeface="+mj-lt"/>
            </a:endParaRPr>
          </a:p>
          <a:p>
            <a:r>
              <a:rPr lang="es-UY" sz="2400" b="1" dirty="0" smtClean="0">
                <a:latin typeface="+mj-lt"/>
              </a:rPr>
              <a:t>La </a:t>
            </a:r>
            <a:r>
              <a:rPr lang="es-UY" sz="2400" b="1" dirty="0">
                <a:latin typeface="+mj-lt"/>
              </a:rPr>
              <a:t>situación a los 15 años muestra el resultado acumulado de la trayectoria </a:t>
            </a:r>
            <a:r>
              <a:rPr lang="es-UY" sz="2400" b="1" dirty="0" smtClean="0">
                <a:latin typeface="+mj-lt"/>
              </a:rPr>
              <a:t>anterior</a:t>
            </a:r>
            <a:r>
              <a:rPr lang="es-UY" sz="2400" dirty="0" smtClean="0">
                <a:latin typeface="+mj-lt"/>
              </a:rPr>
              <a:t>: </a:t>
            </a:r>
            <a:endParaRPr lang="es-UY" sz="2400" dirty="0">
              <a:latin typeface="+mj-lt"/>
            </a:endParaRPr>
          </a:p>
          <a:p>
            <a:pPr lvl="1"/>
            <a:endParaRPr lang="es-UY" sz="600" dirty="0" smtClean="0">
              <a:latin typeface="+mj-lt"/>
            </a:endParaRPr>
          </a:p>
          <a:p>
            <a:pPr lvl="1"/>
            <a:r>
              <a:rPr lang="es-UY" sz="2100" dirty="0" smtClean="0">
                <a:latin typeface="+mj-lt"/>
              </a:rPr>
              <a:t>Uruguay </a:t>
            </a:r>
            <a:r>
              <a:rPr lang="es-UY" sz="2100" dirty="0">
                <a:latin typeface="+mj-lt"/>
              </a:rPr>
              <a:t>no mejorará la acreditación en la EM si no logra transformar radicalmente </a:t>
            </a:r>
            <a:r>
              <a:rPr lang="es-UY" sz="2100" dirty="0" smtClean="0">
                <a:latin typeface="+mj-lt"/>
              </a:rPr>
              <a:t>sus pautas </a:t>
            </a:r>
            <a:r>
              <a:rPr lang="es-UY" sz="2100" dirty="0">
                <a:latin typeface="+mj-lt"/>
              </a:rPr>
              <a:t>de cursado y </a:t>
            </a:r>
            <a:r>
              <a:rPr lang="es-UY" sz="2100" dirty="0" smtClean="0">
                <a:latin typeface="+mj-lt"/>
              </a:rPr>
              <a:t>progresión escolar, </a:t>
            </a:r>
            <a:r>
              <a:rPr lang="es-UY" sz="2100" dirty="0">
                <a:latin typeface="+mj-lt"/>
              </a:rPr>
              <a:t>en la EM pero también desde la enseñanza primaria.</a:t>
            </a:r>
          </a:p>
          <a:p>
            <a:pPr marL="228600" lvl="2">
              <a:spcBef>
                <a:spcPts val="1000"/>
              </a:spcBef>
            </a:pPr>
            <a:endParaRPr lang="es-UY" sz="100" dirty="0">
              <a:latin typeface="+mj-lt"/>
            </a:endParaRPr>
          </a:p>
          <a:p>
            <a:pPr marL="228600" lvl="2">
              <a:spcBef>
                <a:spcPts val="1000"/>
              </a:spcBef>
            </a:pPr>
            <a:r>
              <a:rPr lang="es-UY" sz="2400" b="1" dirty="0" smtClean="0">
                <a:latin typeface="+mj-lt"/>
              </a:rPr>
              <a:t>Uruguay, uno de los países con menor desigualdad </a:t>
            </a:r>
            <a:r>
              <a:rPr lang="es-UY" sz="2400" dirty="0" smtClean="0">
                <a:latin typeface="+mj-lt"/>
              </a:rPr>
              <a:t>en la región, con una educación predominantemente pública y gratuita -desde la educación inicial hasta la superior-</a:t>
            </a:r>
            <a:r>
              <a:rPr lang="es-UY" sz="2400" b="1" dirty="0" smtClean="0">
                <a:latin typeface="+mj-lt"/>
              </a:rPr>
              <a:t>es uno de los sistemas educativos que selecciona más y más prematuramente a los estudiantes </a:t>
            </a:r>
            <a:r>
              <a:rPr lang="es-UY" sz="2400" dirty="0" smtClean="0">
                <a:latin typeface="+mj-lt"/>
              </a:rPr>
              <a:t>que lograrán avanzar en su trayectoria escolar.</a:t>
            </a:r>
          </a:p>
        </p:txBody>
      </p:sp>
    </p:spTree>
    <p:extLst>
      <p:ext uri="{BB962C8B-B14F-4D97-AF65-F5344CB8AC3E}">
        <p14:creationId xmlns:p14="http://schemas.microsoft.com/office/powerpoint/2010/main" val="13516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43608" y="1340768"/>
            <a:ext cx="7772400" cy="5148064"/>
          </a:xfrm>
        </p:spPr>
        <p:txBody>
          <a:bodyPr>
            <a:normAutofit/>
          </a:bodyPr>
          <a:lstStyle/>
          <a:p>
            <a:endParaRPr lang="es-UY" dirty="0">
              <a:latin typeface="+mj-lt"/>
            </a:endParaRPr>
          </a:p>
          <a:p>
            <a:endParaRPr lang="es-UY" dirty="0">
              <a:latin typeface="+mj-lt"/>
            </a:endParaRPr>
          </a:p>
          <a:p>
            <a:endParaRPr lang="es-UY" dirty="0">
              <a:latin typeface="+mj-lt"/>
            </a:endParaRPr>
          </a:p>
          <a:p>
            <a:pPr marL="0" indent="0">
              <a:buNone/>
            </a:pPr>
            <a:r>
              <a:rPr lang="es-UY" sz="4000" b="1" dirty="0">
                <a:latin typeface="+mj-lt"/>
              </a:rPr>
              <a:t>Muchas gracias</a:t>
            </a:r>
          </a:p>
          <a:p>
            <a:pPr marL="0" indent="0">
              <a:buNone/>
            </a:pPr>
            <a:endParaRPr lang="es-UY" dirty="0">
              <a:latin typeface="+mj-lt"/>
            </a:endParaRPr>
          </a:p>
          <a:p>
            <a:pPr marL="0" indent="0" algn="r">
              <a:buNone/>
            </a:pPr>
            <a:endParaRPr lang="es-UY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buNone/>
            </a:pPr>
            <a:endParaRPr lang="es-UY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buNone/>
            </a:pPr>
            <a:endParaRPr lang="es-UY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buNone/>
            </a:pPr>
            <a:endParaRPr lang="es-UY" sz="2400" b="1" dirty="0">
              <a:solidFill>
                <a:schemeClr val="accent1"/>
              </a:solidFill>
              <a:latin typeface="+mj-lt"/>
            </a:endParaRPr>
          </a:p>
          <a:p>
            <a:pPr marL="0" indent="0" algn="r">
              <a:buNone/>
            </a:pPr>
            <a:r>
              <a:rPr lang="es-UY" sz="2000" dirty="0">
                <a:solidFill>
                  <a:srgbClr val="002060"/>
                </a:solidFill>
                <a:latin typeface="+mj-lt"/>
              </a:rPr>
              <a:t>cardozo.santiago@gmail.com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23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48EF8-1DF9-4F46-B566-BB600A9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Pregunta </a:t>
            </a:r>
            <a:r>
              <a:rPr lang="es-UY" sz="3200" b="1" dirty="0">
                <a:solidFill>
                  <a:schemeClr val="accent5">
                    <a:lumMod val="50000"/>
                  </a:schemeClr>
                </a:solidFill>
              </a:rPr>
              <a:t>guía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E0A14-6113-434F-AC5E-4F186A846D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772400" cy="4572000"/>
          </a:xfrm>
        </p:spPr>
        <p:txBody>
          <a:bodyPr/>
          <a:lstStyle/>
          <a:p>
            <a:endParaRPr lang="es-UY" dirty="0"/>
          </a:p>
          <a:p>
            <a:r>
              <a:rPr lang="es-UY" dirty="0"/>
              <a:t>¿Son las “habilidades PISA” necesarias y suficientes para una trayectoria educativa exitosa en la enseñanza media?</a:t>
            </a:r>
          </a:p>
          <a:p>
            <a:endParaRPr lang="es-UY" dirty="0"/>
          </a:p>
          <a:p>
            <a:r>
              <a:rPr lang="es-UY" dirty="0"/>
              <a:t>Análisis de Uruguay, un caso peculiar</a:t>
            </a:r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3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A8B63-80E0-4EC3-9F96-4D943F8D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56" y="678017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es-UY" sz="3200" b="1" dirty="0">
                <a:solidFill>
                  <a:schemeClr val="accent5">
                    <a:lumMod val="50000"/>
                  </a:schemeClr>
                </a:solidFill>
              </a:rPr>
              <a:t>El marco normativo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A4931-EB9B-460A-966C-6A2B2D86DA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9856" y="1821017"/>
            <a:ext cx="8147248" cy="4572000"/>
          </a:xfrm>
        </p:spPr>
        <p:txBody>
          <a:bodyPr>
            <a:normAutofit/>
          </a:bodyPr>
          <a:lstStyle/>
          <a:p>
            <a:r>
              <a:rPr lang="es-UY" sz="2400" dirty="0"/>
              <a:t>Como otros países de la región, Uruguay sancionó por Ley la obligatoriedad de la educación media superior en </a:t>
            </a:r>
            <a:r>
              <a:rPr lang="es-UY" sz="2400" dirty="0" smtClean="0"/>
              <a:t>2008:                                          </a:t>
            </a:r>
            <a:endParaRPr lang="es-UY" sz="2400" dirty="0"/>
          </a:p>
          <a:p>
            <a:pPr marL="0" indent="0">
              <a:buNone/>
            </a:pPr>
            <a:r>
              <a:rPr lang="es-UY" dirty="0"/>
              <a:t>                                </a:t>
            </a:r>
            <a:endParaRPr lang="es-UY" dirty="0" smtClean="0"/>
          </a:p>
          <a:p>
            <a:pPr marL="0" indent="0">
              <a:buNone/>
            </a:pPr>
            <a:r>
              <a:rPr lang="es-UY" sz="2400" dirty="0"/>
              <a:t> </a:t>
            </a:r>
            <a:r>
              <a:rPr lang="es-UY" sz="2400" dirty="0" smtClean="0"/>
              <a:t>                                 </a:t>
            </a:r>
            <a:r>
              <a:rPr lang="es-UY" sz="2400" dirty="0" smtClean="0"/>
              <a:t>2 </a:t>
            </a:r>
            <a:r>
              <a:rPr lang="es-UY" sz="2400" dirty="0"/>
              <a:t>de inicial</a:t>
            </a:r>
          </a:p>
          <a:p>
            <a:pPr marL="0" indent="0">
              <a:buNone/>
            </a:pPr>
            <a:r>
              <a:rPr lang="es-UY" sz="2400" dirty="0"/>
              <a:t>                            </a:t>
            </a:r>
            <a:r>
              <a:rPr lang="es-UY" sz="2400" dirty="0" smtClean="0"/>
              <a:t>    + </a:t>
            </a:r>
            <a:r>
              <a:rPr lang="es-UY" sz="2400" dirty="0"/>
              <a:t>6 de primaria</a:t>
            </a:r>
          </a:p>
          <a:p>
            <a:pPr marL="0" indent="0">
              <a:buNone/>
            </a:pPr>
            <a:r>
              <a:rPr lang="es-UY" sz="2400" dirty="0"/>
              <a:t>                            </a:t>
            </a:r>
            <a:r>
              <a:rPr lang="es-UY" sz="2400" dirty="0" smtClean="0"/>
              <a:t>    + </a:t>
            </a:r>
            <a:r>
              <a:rPr lang="es-UY" sz="2400" dirty="0"/>
              <a:t>3 de media básica</a:t>
            </a:r>
          </a:p>
          <a:p>
            <a:pPr marL="0" indent="0">
              <a:buNone/>
            </a:pPr>
            <a:r>
              <a:rPr lang="es-UY" sz="2400" dirty="0"/>
              <a:t>                            </a:t>
            </a:r>
            <a:r>
              <a:rPr lang="es-UY" sz="2400" dirty="0" smtClean="0"/>
              <a:t>    + </a:t>
            </a:r>
            <a:r>
              <a:rPr lang="es-UY" sz="2400" dirty="0"/>
              <a:t>3 de media superior</a:t>
            </a:r>
          </a:p>
          <a:p>
            <a:endParaRPr lang="es-UY" dirty="0"/>
          </a:p>
          <a:p>
            <a:r>
              <a:rPr lang="es-UY" sz="2400" dirty="0" smtClean="0"/>
              <a:t>El </a:t>
            </a:r>
            <a:r>
              <a:rPr lang="es-UY" sz="2400" dirty="0"/>
              <a:t>Gobierno definió como una de sus metas educativas, alcanzar el 80% de egresos del nivel para el año 2020.</a:t>
            </a:r>
            <a:endParaRPr lang="en-US" sz="24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5AAF4968-7184-41B4-A3C3-F5F2B0828610}"/>
              </a:ext>
            </a:extLst>
          </p:cNvPr>
          <p:cNvSpPr/>
          <p:nvPr/>
        </p:nvSpPr>
        <p:spPr>
          <a:xfrm>
            <a:off x="1979713" y="2838937"/>
            <a:ext cx="576064" cy="213471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D05255-71D8-4B42-B290-DD85CFFE279E}"/>
              </a:ext>
            </a:extLst>
          </p:cNvPr>
          <p:cNvSpPr txBox="1"/>
          <p:nvPr/>
        </p:nvSpPr>
        <p:spPr>
          <a:xfrm>
            <a:off x="333872" y="318916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solidFill>
                  <a:schemeClr val="accent5">
                    <a:lumMod val="50000"/>
                  </a:schemeClr>
                </a:solidFill>
              </a:rPr>
              <a:t>Educación obligatoria en Uruguay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xmlns="" id="{F1E29C14-50BE-47E0-95AF-DFC860E4319D}"/>
              </a:ext>
            </a:extLst>
          </p:cNvPr>
          <p:cNvSpPr/>
          <p:nvPr/>
        </p:nvSpPr>
        <p:spPr>
          <a:xfrm rot="10800000">
            <a:off x="5158409" y="2838937"/>
            <a:ext cx="576064" cy="213471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764A5B-3348-42D7-B9BE-02F720C4A549}"/>
              </a:ext>
            </a:extLst>
          </p:cNvPr>
          <p:cNvSpPr txBox="1"/>
          <p:nvPr/>
        </p:nvSpPr>
        <p:spPr>
          <a:xfrm>
            <a:off x="5874846" y="320839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solidFill>
                  <a:schemeClr val="accent5">
                    <a:lumMod val="50000"/>
                  </a:schemeClr>
                </a:solidFill>
              </a:rPr>
              <a:t>Desde los 4 a los 17 años de edad, aproximadamente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3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84D44-8998-44F0-8E88-5DE8B123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6" y="484442"/>
            <a:ext cx="8291264" cy="1143000"/>
          </a:xfrm>
        </p:spPr>
        <p:txBody>
          <a:bodyPr>
            <a:normAutofit/>
          </a:bodyPr>
          <a:lstStyle/>
          <a:p>
            <a:pPr algn="r"/>
            <a:r>
              <a:rPr lang="es-UY" sz="3200" b="1" dirty="0">
                <a:solidFill>
                  <a:schemeClr val="accent5">
                    <a:lumMod val="50000"/>
                  </a:schemeClr>
                </a:solidFill>
              </a:rPr>
              <a:t>Sinopsis: la educación en Uruguay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70998E-780F-4CBC-9513-2F36BECCC8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2696" y="1548248"/>
            <a:ext cx="8496944" cy="4968552"/>
          </a:xfrm>
        </p:spPr>
        <p:txBody>
          <a:bodyPr>
            <a:noAutofit/>
          </a:bodyPr>
          <a:lstStyle/>
          <a:p>
            <a:r>
              <a:rPr lang="es-UY" sz="2400" dirty="0"/>
              <a:t>Uruguay es el país de la región con mayor inclusión de niños a la educación inicial, tiene egresos universales en primaria y logra el tránsito de casi todos los niños a la educación media.</a:t>
            </a:r>
          </a:p>
          <a:p>
            <a:endParaRPr lang="es-UY" sz="1600" dirty="0"/>
          </a:p>
          <a:p>
            <a:r>
              <a:rPr lang="es-UY" sz="2400" dirty="0"/>
              <a:t>Los estudiantes uruguayos demuestran niveles de aprendizaje mejores que la mayoría de los países de la región, similares a -o apenas por debajo de- los registrados en Chile, Costa Rica o México (UNESCO/PISA).</a:t>
            </a:r>
          </a:p>
          <a:p>
            <a:endParaRPr lang="es-UY" sz="1800" dirty="0"/>
          </a:p>
          <a:p>
            <a:r>
              <a:rPr lang="es-UY" sz="2400" dirty="0"/>
              <a:t>Sobre los 15 años, la cobertura educativa es de 80%, lo que lo ubica en un segundo escalón en términos comparados.</a:t>
            </a:r>
          </a:p>
          <a:p>
            <a:endParaRPr lang="es-UY" sz="1600" b="1" dirty="0" smtClean="0"/>
          </a:p>
          <a:p>
            <a:r>
              <a:rPr lang="es-UY" sz="2400" b="1" dirty="0" smtClean="0"/>
              <a:t>Y </a:t>
            </a:r>
            <a:r>
              <a:rPr lang="es-UY" sz="2400" b="1" dirty="0"/>
              <a:t>sin embargo 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702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2D499-E2AD-4CD2-A3CB-38F737D9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32" y="630156"/>
            <a:ext cx="7772400" cy="1143000"/>
          </a:xfrm>
        </p:spPr>
        <p:txBody>
          <a:bodyPr/>
          <a:lstStyle/>
          <a:p>
            <a:r>
              <a:rPr lang="es-UY" b="1" dirty="0">
                <a:solidFill>
                  <a:schemeClr val="accent1">
                    <a:lumMod val="75000"/>
                  </a:schemeClr>
                </a:solidFill>
              </a:rPr>
              <a:t>WHERE’S </a:t>
            </a:r>
            <a:r>
              <a:rPr lang="es-UY" b="1" dirty="0">
                <a:solidFill>
                  <a:srgbClr val="FF0000"/>
                </a:solidFill>
              </a:rPr>
              <a:t>WALLY?</a:t>
            </a:r>
            <a:endParaRPr lang="en-US" b="1" dirty="0"/>
          </a:p>
        </p:txBody>
      </p:sp>
      <p:graphicFrame>
        <p:nvGraphicFramePr>
          <p:cNvPr id="6" name="Gráfico 3">
            <a:extLst>
              <a:ext uri="{FF2B5EF4-FFF2-40B4-BE49-F238E27FC236}">
                <a16:creationId xmlns:a16="http://schemas.microsoft.com/office/drawing/2014/main" xmlns="" id="{1D3778BB-2CB3-4635-8D19-4672D79D2A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5536" y="1412776"/>
          <a:ext cx="8208912" cy="531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3596DF-B2C0-457E-BBEE-C306F991F55B}"/>
              </a:ext>
            </a:extLst>
          </p:cNvPr>
          <p:cNvSpPr/>
          <p:nvPr/>
        </p:nvSpPr>
        <p:spPr>
          <a:xfrm>
            <a:off x="683568" y="6093296"/>
            <a:ext cx="77768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F554C118-806E-4B84-99C2-0CA0B251D7A5}"/>
              </a:ext>
            </a:extLst>
          </p:cNvPr>
          <p:cNvSpPr txBox="1"/>
          <p:nvPr/>
        </p:nvSpPr>
        <p:spPr>
          <a:xfrm>
            <a:off x="3635896" y="1484784"/>
            <a:ext cx="5184576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sz="2000" b="1" dirty="0">
                <a:solidFill>
                  <a:schemeClr val="accent5">
                    <a:lumMod val="50000"/>
                  </a:schemeClr>
                </a:solidFill>
              </a:rPr>
              <a:t>Egreso de la educación media en países de América Latina. 2000 y 2015</a:t>
            </a:r>
            <a:endParaRPr lang="en-US" sz="105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8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27F5F-3285-41DE-858D-74DBF80E5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6215528"/>
            <a:ext cx="704395" cy="597848"/>
          </a:xfrm>
          <a:prstGeom prst="rect">
            <a:avLst/>
          </a:prstGeom>
        </p:spPr>
      </p:pic>
      <p:graphicFrame>
        <p:nvGraphicFramePr>
          <p:cNvPr id="6" name="Gráfico 3">
            <a:extLst>
              <a:ext uri="{FF2B5EF4-FFF2-40B4-BE49-F238E27FC236}">
                <a16:creationId xmlns:a16="http://schemas.microsoft.com/office/drawing/2014/main" xmlns="" id="{1D3778BB-2CB3-4635-8D19-4672D79D2A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5536" y="1412776"/>
          <a:ext cx="8208912" cy="531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F554C118-806E-4B84-99C2-0CA0B251D7A5}"/>
              </a:ext>
            </a:extLst>
          </p:cNvPr>
          <p:cNvSpPr txBox="1"/>
          <p:nvPr/>
        </p:nvSpPr>
        <p:spPr>
          <a:xfrm>
            <a:off x="4067944" y="1565338"/>
            <a:ext cx="5184576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sz="2000" b="1" dirty="0">
                <a:solidFill>
                  <a:schemeClr val="accent5">
                    <a:lumMod val="50000"/>
                  </a:schemeClr>
                </a:solidFill>
              </a:rPr>
              <a:t>Egreso de la educación media en países de América Latina. 2000 y 2015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576C6286-24B2-4645-9919-47A516E188ED}"/>
              </a:ext>
            </a:extLst>
          </p:cNvPr>
          <p:cNvSpPr txBox="1"/>
          <p:nvPr/>
        </p:nvSpPr>
        <p:spPr>
          <a:xfrm>
            <a:off x="0" y="6298428"/>
            <a:ext cx="3021433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UY" sz="1400" b="1" dirty="0"/>
              <a:t>Fuente: elaboración propia en base a UNESCO</a:t>
            </a:r>
            <a:endParaRPr lang="en-US" sz="8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729D1DD-DBA4-457F-AC01-58C9DACF563E}"/>
              </a:ext>
            </a:extLst>
          </p:cNvPr>
          <p:cNvSpPr txBox="1">
            <a:spLocks/>
          </p:cNvSpPr>
          <p:nvPr/>
        </p:nvSpPr>
        <p:spPr>
          <a:xfrm>
            <a:off x="685800" y="487111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b="1" dirty="0">
                <a:solidFill>
                  <a:schemeClr val="accent1">
                    <a:lumMod val="75000"/>
                  </a:schemeClr>
                </a:solidFill>
              </a:rPr>
              <a:t>WHERE’S </a:t>
            </a:r>
            <a:r>
              <a:rPr lang="es-UY" b="1" dirty="0">
                <a:solidFill>
                  <a:srgbClr val="FF0000"/>
                </a:solidFill>
              </a:rPr>
              <a:t>WALLY?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484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FCB64-82F0-4042-97AF-C740AD9F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15" y="868761"/>
            <a:ext cx="7886700" cy="692152"/>
          </a:xfrm>
        </p:spPr>
        <p:txBody>
          <a:bodyPr>
            <a:normAutofit fontScale="90000"/>
          </a:bodyPr>
          <a:lstStyle/>
          <a:p>
            <a:pPr algn="r"/>
            <a:r>
              <a:rPr lang="es-UY" sz="3200" b="1" dirty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es-UY" sz="3200" b="1" dirty="0" smtClean="0">
                <a:solidFill>
                  <a:schemeClr val="accent5">
                    <a:lumMod val="50000"/>
                  </a:schemeClr>
                </a:solidFill>
              </a:rPr>
              <a:t>hipótesis empíricas (… y una canción desesperada)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50A6E-1027-49E4-8AD9-C51E60FB86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45" y="1774082"/>
            <a:ext cx="8426153" cy="471601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UY" sz="2000" dirty="0"/>
              <a:t>Un </a:t>
            </a:r>
            <a:r>
              <a:rPr lang="es-UY" sz="2000" b="1" dirty="0"/>
              <a:t>desarrollo de las competencias PISA </a:t>
            </a:r>
            <a:r>
              <a:rPr lang="es-UY" sz="2000" dirty="0"/>
              <a:t>por encima de cierto umbral es una condición necesaria, pero no suficiente para una trayectoria </a:t>
            </a:r>
            <a:r>
              <a:rPr lang="es-UY" sz="2000" dirty="0" smtClean="0"/>
              <a:t>exitosa en la EM.</a:t>
            </a:r>
          </a:p>
          <a:p>
            <a:pPr>
              <a:buFont typeface="Courier New" panose="02070309020205020404" pitchFamily="49" charset="0"/>
              <a:buChar char="o"/>
            </a:pPr>
            <a:endParaRPr lang="es-UY" sz="15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s-UY" sz="2000" dirty="0" smtClean="0"/>
              <a:t>Este </a:t>
            </a:r>
            <a:r>
              <a:rPr lang="es-UY" sz="2000" dirty="0"/>
              <a:t>umbral varía en función del </a:t>
            </a:r>
            <a:r>
              <a:rPr lang="es-UY" sz="2000" b="1" dirty="0"/>
              <a:t>origen social</a:t>
            </a:r>
            <a:r>
              <a:rPr lang="es-UY" sz="2000" dirty="0"/>
              <a:t>:</a:t>
            </a:r>
          </a:p>
          <a:p>
            <a:pPr lvl="1"/>
            <a:r>
              <a:rPr lang="es-UY" sz="2000" dirty="0"/>
              <a:t>En los </a:t>
            </a:r>
            <a:r>
              <a:rPr lang="es-UY" sz="2000" u="sng" dirty="0" smtClean="0"/>
              <a:t>estratos altos</a:t>
            </a:r>
            <a:r>
              <a:rPr lang="es-UY" sz="2000" dirty="0"/>
              <a:t>: es suficiente con evitar caer por debajo del umbral de competencias definido por PISA (Nivel 2</a:t>
            </a:r>
            <a:r>
              <a:rPr lang="es-UY" sz="2000" dirty="0" smtClean="0"/>
              <a:t>).</a:t>
            </a:r>
          </a:p>
          <a:p>
            <a:pPr lvl="1"/>
            <a:endParaRPr lang="es-UY" sz="1000" dirty="0" smtClean="0"/>
          </a:p>
          <a:p>
            <a:pPr lvl="1"/>
            <a:r>
              <a:rPr lang="es-UY" sz="2000" dirty="0" smtClean="0"/>
              <a:t>En </a:t>
            </a:r>
            <a:r>
              <a:rPr lang="es-UY" sz="2000" dirty="0"/>
              <a:t>los </a:t>
            </a:r>
            <a:r>
              <a:rPr lang="es-UY" sz="2000" u="sng" dirty="0" smtClean="0"/>
              <a:t>estratos medios</a:t>
            </a:r>
            <a:r>
              <a:rPr lang="es-UY" sz="2000" dirty="0"/>
              <a:t>, el umbral es desproporcionadamente elevado</a:t>
            </a:r>
          </a:p>
          <a:p>
            <a:pPr lvl="1"/>
            <a:endParaRPr lang="es-UY" sz="1000" dirty="0" smtClean="0"/>
          </a:p>
          <a:p>
            <a:pPr lvl="1"/>
            <a:r>
              <a:rPr lang="es-UY" sz="2000" dirty="0" smtClean="0"/>
              <a:t>Los </a:t>
            </a:r>
            <a:r>
              <a:rPr lang="es-UY" sz="2000" u="sng" dirty="0" smtClean="0"/>
              <a:t>estratos </a:t>
            </a:r>
            <a:r>
              <a:rPr lang="es-UY" sz="2000" u="sng" dirty="0"/>
              <a:t>más bajos </a:t>
            </a:r>
            <a:r>
              <a:rPr lang="es-UY" sz="2000" dirty="0" smtClean="0"/>
              <a:t>tienen muy baja probabilidad de acreditar la </a:t>
            </a:r>
            <a:r>
              <a:rPr lang="es-UY" sz="2000" dirty="0"/>
              <a:t>EM, </a:t>
            </a:r>
            <a:r>
              <a:rPr lang="es-UY" sz="2000" dirty="0" smtClean="0"/>
              <a:t>aun con niveles destacados de competencia. </a:t>
            </a:r>
            <a:endParaRPr lang="es-UY" sz="2000" dirty="0"/>
          </a:p>
          <a:p>
            <a:endParaRPr lang="es-UY" sz="15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UY" sz="2000" dirty="0"/>
              <a:t>La </a:t>
            </a:r>
            <a:r>
              <a:rPr lang="es-UY" sz="2000" b="1" dirty="0"/>
              <a:t>progresión en tiempo hasta los 15 años </a:t>
            </a:r>
            <a:r>
              <a:rPr lang="es-UY" sz="2000" dirty="0"/>
              <a:t>es una condición necesaria (no suficiente) para la acreditación de la </a:t>
            </a:r>
            <a:r>
              <a:rPr lang="es-UY" sz="2000" dirty="0" smtClean="0"/>
              <a:t>EM, </a:t>
            </a:r>
            <a:r>
              <a:rPr lang="es-UY" sz="2000" dirty="0"/>
              <a:t>en cualquier estrato social y para cualquier nivel de competencias.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278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10C62-5736-44B0-9E90-ABCC2E2D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36" y="545184"/>
            <a:ext cx="8291264" cy="1143000"/>
          </a:xfrm>
        </p:spPr>
        <p:txBody>
          <a:bodyPr>
            <a:normAutofit/>
          </a:bodyPr>
          <a:lstStyle/>
          <a:p>
            <a:pPr algn="r"/>
            <a:r>
              <a:rPr lang="es-UY" sz="2900" b="1" dirty="0">
                <a:solidFill>
                  <a:schemeClr val="accent5">
                    <a:lumMod val="50000"/>
                  </a:schemeClr>
                </a:solidFill>
              </a:rPr>
              <a:t>Base empírica: el PISA-L 2009-2014</a:t>
            </a:r>
            <a:endParaRPr lang="en-US" sz="2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CCA88-D9FD-42C2-8D0C-72F96569C4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5910" y="1592238"/>
            <a:ext cx="8219256" cy="4861520"/>
          </a:xfrm>
        </p:spPr>
        <p:txBody>
          <a:bodyPr>
            <a:normAutofit/>
          </a:bodyPr>
          <a:lstStyle/>
          <a:p>
            <a:r>
              <a:rPr lang="es-UY" sz="2000" b="1" dirty="0"/>
              <a:t>El PISA-L: </a:t>
            </a:r>
            <a:r>
              <a:rPr lang="es-UY" sz="2000" dirty="0"/>
              <a:t>seguimiento de las trayectorias de los alumnos uruguayos evaluados por PISA en 2009 (80% de la cohorte edad)</a:t>
            </a:r>
          </a:p>
          <a:p>
            <a:endParaRPr lang="es-UY" sz="2000" dirty="0"/>
          </a:p>
          <a:p>
            <a:r>
              <a:rPr lang="es-UY" sz="2000" b="1" dirty="0"/>
              <a:t>Cuándo: </a:t>
            </a:r>
            <a:r>
              <a:rPr lang="es-UY" sz="2000" dirty="0"/>
              <a:t>entre 2009 y 2014 = entre los 15 y los 20-21 años de edad</a:t>
            </a:r>
          </a:p>
          <a:p>
            <a:endParaRPr lang="es-UY" sz="2000" dirty="0"/>
          </a:p>
          <a:p>
            <a:r>
              <a:rPr lang="es-UY" sz="2000" b="1" dirty="0"/>
              <a:t>Cuántos: muestra nacional</a:t>
            </a:r>
          </a:p>
          <a:p>
            <a:pPr lvl="1"/>
            <a:r>
              <a:rPr lang="es-UY" sz="2000" b="1" dirty="0"/>
              <a:t>2.608 jóvenes </a:t>
            </a:r>
            <a:r>
              <a:rPr lang="es-UY" sz="2000" dirty="0"/>
              <a:t>de los 6 mil que participaron en PISA 2009</a:t>
            </a:r>
          </a:p>
          <a:p>
            <a:pPr lvl="1"/>
            <a:r>
              <a:rPr lang="es-UY" sz="2000" dirty="0"/>
              <a:t>de 226 liceos públicos, privados y Esc. Técnicas participantes en PISA 2009</a:t>
            </a:r>
          </a:p>
          <a:p>
            <a:pPr lvl="1"/>
            <a:r>
              <a:rPr lang="es-UY" sz="2000" dirty="0"/>
              <a:t>En más de 70 localidades de todo el país</a:t>
            </a:r>
          </a:p>
          <a:p>
            <a:endParaRPr lang="es-UY" sz="2000" dirty="0"/>
          </a:p>
          <a:p>
            <a:r>
              <a:rPr lang="es-UY" sz="2000" b="1" dirty="0"/>
              <a:t>Cómo: Localización y Encuesta Retrospectiva 2014</a:t>
            </a:r>
          </a:p>
          <a:p>
            <a:pPr lvl="1"/>
            <a:r>
              <a:rPr lang="es-UY" sz="2000" dirty="0"/>
              <a:t>Principales eventos educativos en 2009, 2010, 2011, 2012, 2013, 2014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60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FBFF7-0F5A-4ED0-BBA7-405EBD62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08" y="700389"/>
            <a:ext cx="7772400" cy="1143000"/>
          </a:xfrm>
        </p:spPr>
        <p:txBody>
          <a:bodyPr>
            <a:normAutofit/>
          </a:bodyPr>
          <a:lstStyle/>
          <a:p>
            <a:r>
              <a:rPr lang="es-UY" sz="2800" b="1" dirty="0">
                <a:solidFill>
                  <a:schemeClr val="accent5">
                    <a:lumMod val="50000"/>
                  </a:schemeClr>
                </a:solidFill>
              </a:rPr>
              <a:t>El punto de partida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5CF233-CC8E-496F-B5ED-80C54D15A3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58040" y="2602901"/>
            <a:ext cx="3456384" cy="2197224"/>
          </a:xfr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UY" sz="1800" dirty="0">
                <a:solidFill>
                  <a:schemeClr val="accent5">
                    <a:lumMod val="50000"/>
                  </a:schemeClr>
                </a:solidFill>
              </a:rPr>
              <a:t>La mitad de los uruguayos se ubicó por debajo del umbral de competencias (</a:t>
            </a:r>
            <a:r>
              <a:rPr lang="es-UY" sz="1800" dirty="0" err="1">
                <a:solidFill>
                  <a:schemeClr val="accent5">
                    <a:lumMod val="50000"/>
                  </a:schemeClr>
                </a:solidFill>
              </a:rPr>
              <a:t>Niv</a:t>
            </a:r>
            <a:r>
              <a:rPr lang="es-UY" sz="1800" dirty="0">
                <a:solidFill>
                  <a:schemeClr val="accent5">
                    <a:lumMod val="50000"/>
                  </a:schemeClr>
                </a:solidFill>
              </a:rPr>
              <a:t>. 2) en PISA 2009.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UY" sz="1800" dirty="0">
                <a:solidFill>
                  <a:schemeClr val="accent5">
                    <a:lumMod val="50000"/>
                  </a:schemeClr>
                </a:solidFill>
              </a:rPr>
              <a:t>Solo un 10% alcanzó el Nivel </a:t>
            </a:r>
            <a:r>
              <a:rPr lang="es-UY" sz="1800" dirty="0" smtClean="0">
                <a:solidFill>
                  <a:schemeClr val="accent5">
                    <a:lumMod val="50000"/>
                  </a:schemeClr>
                </a:solidFill>
              </a:rPr>
              <a:t>4 o más.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CA603F3-16B4-48CE-AEB2-AD2C6C474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79728"/>
              </p:ext>
            </p:extLst>
          </p:nvPr>
        </p:nvGraphicFramePr>
        <p:xfrm>
          <a:off x="573735" y="1671375"/>
          <a:ext cx="4608512" cy="26848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15941">
                  <a:extLst>
                    <a:ext uri="{9D8B030D-6E8A-4147-A177-3AD203B41FA5}">
                      <a16:colId xmlns:a16="http://schemas.microsoft.com/office/drawing/2014/main" xmlns="" val="1601068396"/>
                    </a:ext>
                  </a:extLst>
                </a:gridCol>
                <a:gridCol w="892571">
                  <a:extLst>
                    <a:ext uri="{9D8B030D-6E8A-4147-A177-3AD203B41FA5}">
                      <a16:colId xmlns:a16="http://schemas.microsoft.com/office/drawing/2014/main" xmlns="" val="863233092"/>
                    </a:ext>
                  </a:extLst>
                </a:gridCol>
              </a:tblGrid>
              <a:tr h="619488">
                <a:tc gridSpan="2">
                  <a:txBody>
                    <a:bodyPr/>
                    <a:lstStyle/>
                    <a:p>
                      <a:pPr algn="ctr"/>
                      <a:r>
                        <a:rPr lang="es-UY" sz="1800" dirty="0"/>
                        <a:t>DESEMPEÑO DE LOS ESTUDIANTES URUGUAYOS EN LECTURA – PISA 2009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962591"/>
                  </a:ext>
                </a:extLst>
              </a:tr>
              <a:tr h="574119">
                <a:tc>
                  <a:txBody>
                    <a:bodyPr/>
                    <a:lstStyle/>
                    <a:p>
                      <a:r>
                        <a:rPr lang="es-UY" sz="1800" b="1" dirty="0"/>
                        <a:t>Estrato </a:t>
                      </a:r>
                      <a:r>
                        <a:rPr lang="es-UY" sz="1800" b="1" dirty="0" smtClean="0"/>
                        <a:t>1</a:t>
                      </a:r>
                      <a:r>
                        <a:rPr lang="es-UY" sz="1800" b="0" dirty="0" smtClean="0"/>
                        <a:t>:</a:t>
                      </a:r>
                      <a:r>
                        <a:rPr lang="es-UY" sz="1800" b="1" dirty="0" smtClean="0"/>
                        <a:t> </a:t>
                      </a:r>
                      <a:r>
                        <a:rPr lang="es-UY" sz="1800" dirty="0" smtClean="0"/>
                        <a:t>Niveles 4, 5 y 6 de PISA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/>
                        <a:t>10%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1303377"/>
                  </a:ext>
                </a:extLst>
              </a:tr>
              <a:tr h="574119">
                <a:tc>
                  <a:txBody>
                    <a:bodyPr/>
                    <a:lstStyle/>
                    <a:p>
                      <a:r>
                        <a:rPr lang="es-UY" sz="1800" b="1" dirty="0"/>
                        <a:t>Estrato </a:t>
                      </a:r>
                      <a:r>
                        <a:rPr lang="es-UY" sz="1800" b="1" dirty="0" smtClean="0"/>
                        <a:t>2</a:t>
                      </a:r>
                      <a:r>
                        <a:rPr lang="es-UY" sz="1800" b="0" dirty="0" smtClean="0"/>
                        <a:t>:</a:t>
                      </a:r>
                      <a:r>
                        <a:rPr lang="es-UY" sz="1800" dirty="0" smtClean="0"/>
                        <a:t> Niveles 2 y 3 de PISA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/>
                        <a:t>42%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5870048"/>
                  </a:ext>
                </a:extLst>
              </a:tr>
              <a:tr h="896570">
                <a:tc>
                  <a:txBody>
                    <a:bodyPr/>
                    <a:lstStyle/>
                    <a:p>
                      <a:r>
                        <a:rPr lang="es-UY" sz="1800" b="1" dirty="0"/>
                        <a:t>Estrato </a:t>
                      </a:r>
                      <a:r>
                        <a:rPr lang="es-UY" sz="1800" b="1" dirty="0" smtClean="0"/>
                        <a:t>1</a:t>
                      </a:r>
                      <a:r>
                        <a:rPr lang="es-UY" sz="1800" dirty="0" smtClean="0"/>
                        <a:t>: debajo </a:t>
                      </a:r>
                      <a:r>
                        <a:rPr lang="es-UY" sz="1800" dirty="0"/>
                        <a:t>del umbral de  </a:t>
                      </a:r>
                    </a:p>
                    <a:p>
                      <a:r>
                        <a:rPr lang="es-UY" sz="1800" dirty="0"/>
                        <a:t>                </a:t>
                      </a:r>
                      <a:r>
                        <a:rPr lang="es-UY" sz="1800" dirty="0" smtClean="0"/>
                        <a:t>competencias de PISA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/>
                        <a:t>48%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3115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558EA72-9311-4911-A654-6423B96E0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27836"/>
              </p:ext>
            </p:extLst>
          </p:nvPr>
        </p:nvGraphicFramePr>
        <p:xfrm>
          <a:off x="611560" y="4649496"/>
          <a:ext cx="4536504" cy="175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032">
                  <a:extLst>
                    <a:ext uri="{9D8B030D-6E8A-4147-A177-3AD203B41FA5}">
                      <a16:colId xmlns:a16="http://schemas.microsoft.com/office/drawing/2014/main" xmlns="" val="297350704"/>
                    </a:ext>
                  </a:extLst>
                </a:gridCol>
                <a:gridCol w="1103472">
                  <a:extLst>
                    <a:ext uri="{9D8B030D-6E8A-4147-A177-3AD203B41FA5}">
                      <a16:colId xmlns:a16="http://schemas.microsoft.com/office/drawing/2014/main" xmlns="" val="2161781614"/>
                    </a:ext>
                  </a:extLst>
                </a:gridCol>
              </a:tblGrid>
              <a:tr h="528059">
                <a:tc gridSpan="2">
                  <a:txBody>
                    <a:bodyPr/>
                    <a:lstStyle/>
                    <a:p>
                      <a:pPr algn="ctr"/>
                      <a:r>
                        <a:rPr lang="es-UY" sz="2000" dirty="0"/>
                        <a:t>PROGRESIÓN DE LOS ESTUDIANTES URUGUAYOS - PISA 2009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415918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s-UY" sz="1800" b="1" dirty="0"/>
                        <a:t>En </a:t>
                      </a:r>
                      <a:r>
                        <a:rPr lang="es-UY" sz="1800" b="1" dirty="0" smtClean="0"/>
                        <a:t>tiempo</a:t>
                      </a:r>
                      <a:r>
                        <a:rPr lang="es-UY" sz="1800" b="0" dirty="0" smtClean="0"/>
                        <a:t>:</a:t>
                      </a:r>
                      <a:r>
                        <a:rPr lang="es-UY" sz="1800" b="1" dirty="0" smtClean="0"/>
                        <a:t> </a:t>
                      </a:r>
                      <a:r>
                        <a:rPr lang="es-UY" sz="1800" b="0" dirty="0" smtClean="0"/>
                        <a:t>cursando</a:t>
                      </a:r>
                      <a:r>
                        <a:rPr lang="es-UY" sz="1800" b="0" baseline="0" dirty="0" smtClean="0"/>
                        <a:t> </a:t>
                      </a:r>
                      <a:r>
                        <a:rPr lang="es-UY" sz="1800" dirty="0" smtClean="0"/>
                        <a:t>10</a:t>
                      </a:r>
                      <a:r>
                        <a:rPr lang="es-UY" sz="1800" dirty="0"/>
                        <a:t>° </a:t>
                      </a:r>
                      <a:r>
                        <a:rPr lang="es-UY" sz="1800" dirty="0" smtClean="0"/>
                        <a:t>grado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/>
                        <a:t>60%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520066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s-UY" sz="1800" b="1" dirty="0"/>
                        <a:t>Al – 1 año de rezago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800" dirty="0"/>
                        <a:t>40%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914836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3D8E4B-0174-4ACA-8B27-146100D6CB64}"/>
              </a:ext>
            </a:extLst>
          </p:cNvPr>
          <p:cNvSpPr txBox="1">
            <a:spLocks/>
          </p:cNvSpPr>
          <p:nvPr/>
        </p:nvSpPr>
        <p:spPr>
          <a:xfrm>
            <a:off x="5372633" y="4664112"/>
            <a:ext cx="3600400" cy="2197224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s-CO"/>
            </a:defPPr>
            <a:lvl1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/>
            </a:lvl1pPr>
            <a:lvl2pPr marL="548640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/>
            </a:lvl2pPr>
            <a:lvl3pPr marL="822960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/>
            </a:lvl3pPr>
            <a:lvl4pPr marL="1097280" indent="-228600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/>
            </a:lvl4pPr>
            <a:lvl5pPr marL="1371600" indent="-228600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/>
            </a:lvl5pPr>
            <a:lvl6pPr marL="1645920" indent="-228600">
              <a:spcBef>
                <a:spcPts val="370"/>
              </a:spcBef>
              <a:buClr>
                <a:schemeClr val="accent3"/>
              </a:buClr>
              <a:buChar char="•"/>
              <a:defRPr kumimoji="0" baseline="0"/>
            </a:lvl6pPr>
            <a:lvl7pPr marL="1920240" indent="-228600">
              <a:spcBef>
                <a:spcPts val="370"/>
              </a:spcBef>
              <a:buClr>
                <a:schemeClr val="accent2"/>
              </a:buClr>
              <a:buChar char="•"/>
              <a:defRPr kumimoji="0"/>
            </a:lvl7pPr>
            <a:lvl8pPr marL="2194560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/>
            </a:lvl8pPr>
            <a:lvl9pPr marL="2468880" indent="-228600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/>
            </a:lvl9pPr>
          </a:lstStyle>
          <a:p>
            <a:r>
              <a:rPr lang="es-UY" sz="1800" dirty="0"/>
              <a:t>PISA encuentra en Uruguay a 4 de 10 estudiantes con al menos un año de retraso en su trayectoria.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FECBCB5-DAEA-4757-BD85-20360D70C62A}"/>
              </a:ext>
            </a:extLst>
          </p:cNvPr>
          <p:cNvSpPr txBox="1">
            <a:spLocks/>
          </p:cNvSpPr>
          <p:nvPr/>
        </p:nvSpPr>
        <p:spPr>
          <a:xfrm>
            <a:off x="5444641" y="1271889"/>
            <a:ext cx="3456384" cy="861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/>
            </a:lvl1pPr>
            <a:lvl2pPr marL="548640" indent="-228600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/>
            </a:lvl2pPr>
            <a:lvl3pPr marL="822960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/>
            </a:lvl3pPr>
            <a:lvl4pPr marL="1097280" indent="-228600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/>
            </a:lvl4pPr>
            <a:lvl5pPr marL="1371600" indent="-228600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/>
            </a:lvl5pPr>
            <a:lvl6pPr marL="1645920" indent="-228600">
              <a:spcBef>
                <a:spcPts val="370"/>
              </a:spcBef>
              <a:buClr>
                <a:schemeClr val="accent3"/>
              </a:buClr>
              <a:buChar char="•"/>
              <a:defRPr kumimoji="0" baseline="0"/>
            </a:lvl6pPr>
            <a:lvl7pPr marL="1920240" indent="-228600">
              <a:spcBef>
                <a:spcPts val="370"/>
              </a:spcBef>
              <a:buClr>
                <a:schemeClr val="accent2"/>
              </a:buClr>
              <a:buChar char="•"/>
              <a:defRPr kumimoji="0"/>
            </a:lvl7pPr>
            <a:lvl8pPr marL="2194560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/>
            </a:lvl8pPr>
            <a:lvl9pPr marL="2468880" indent="-228600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/>
            </a:lvl9pPr>
          </a:lstStyle>
          <a:p>
            <a:r>
              <a:rPr lang="es-UY" sz="1800" dirty="0"/>
              <a:t>El 20% de la cohorte edad ya no asistía a la educación formal a los 15 años</a:t>
            </a:r>
            <a:endParaRPr lang="en-US" sz="18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FC8408FC-78D8-4F14-8D3A-F9B940CDB7A1}"/>
              </a:ext>
            </a:extLst>
          </p:cNvPr>
          <p:cNvSpPr txBox="1"/>
          <p:nvPr/>
        </p:nvSpPr>
        <p:spPr>
          <a:xfrm>
            <a:off x="3635654" y="6543698"/>
            <a:ext cx="3021433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UY" sz="1400" b="1" dirty="0"/>
              <a:t>Fuente: OECD-PISA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686261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1500</Words>
  <Application>Microsoft Office PowerPoint</Application>
  <PresentationFormat>Presentación en pantalla (4:3)</PresentationFormat>
  <Paragraphs>239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 2</vt:lpstr>
      <vt:lpstr>Tema de Office</vt:lpstr>
      <vt:lpstr>Competencia lectora y trayectorias educativas: estudio Pisa Longitudinal Uruguay 2009-2014</vt:lpstr>
      <vt:lpstr>Pregunta guía</vt:lpstr>
      <vt:lpstr>El marco normativo</vt:lpstr>
      <vt:lpstr>Sinopsis: la educación en Uruguay</vt:lpstr>
      <vt:lpstr>WHERE’S WALLY?</vt:lpstr>
      <vt:lpstr>Presentación de PowerPoint</vt:lpstr>
      <vt:lpstr>3 hipótesis empíricas (… y una canción desesperada)</vt:lpstr>
      <vt:lpstr>Base empírica: el PISA-L 2009-2014</vt:lpstr>
      <vt:lpstr>El punto de partida</vt:lpstr>
      <vt:lpstr>Las trayectorias entre los 15 y los 21 años.  Acreditación de la EM</vt:lpstr>
      <vt:lpstr>Las trayectorias entre los 15 y los 21 años.  La contracara: desvinculación de la EM</vt:lpstr>
      <vt:lpstr>Efectos netos de las competencias PISA y de la progresión sobre la trayectoria posterior</vt:lpstr>
      <vt:lpstr>Limitaciones del análisis de efectos netos</vt:lpstr>
      <vt:lpstr>Ejemplo: Probabilidad de completar la EM según competencia lectora y progresión hasta los 15 años.  Cuartiles 1 y 2 de ESCS</vt:lpstr>
      <vt:lpstr>Configuraciones necesarias y suficientes</vt:lpstr>
      <vt:lpstr>En suma o “la canción desesperada”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Santiago Cardozo</cp:lastModifiedBy>
  <cp:revision>40</cp:revision>
  <dcterms:created xsi:type="dcterms:W3CDTF">2015-08-13T20:07:08Z</dcterms:created>
  <dcterms:modified xsi:type="dcterms:W3CDTF">2017-10-27T20:01:53Z</dcterms:modified>
</cp:coreProperties>
</file>