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6" r:id="rId3"/>
    <p:sldId id="260" r:id="rId4"/>
    <p:sldId id="265" r:id="rId5"/>
    <p:sldId id="266" r:id="rId6"/>
    <p:sldId id="267" r:id="rId7"/>
    <p:sldId id="270" r:id="rId8"/>
    <p:sldId id="259" r:id="rId9"/>
    <p:sldId id="262" r:id="rId10"/>
    <p:sldId id="268" r:id="rId11"/>
    <p:sldId id="264"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General" id="{F15BD286-757F-F14D-85FA-21754A460388}">
          <p14:sldIdLst>
            <p14:sldId id="257"/>
          </p14:sldIdLst>
        </p14:section>
        <p14:section name="Portadilla / Separadores de sección" id="{1CD656D3-963D-FA41-8DED-89B9A55A15A2}">
          <p14:sldIdLst>
            <p14:sldId id="256"/>
          </p14:sldIdLst>
        </p14:section>
        <p14:section name="Slides de contenido" id="{FCE6D9F9-D5DC-BC47-8F55-C68F459F11B1}">
          <p14:sldIdLst>
            <p14:sldId id="260"/>
            <p14:sldId id="265"/>
            <p14:sldId id="266"/>
            <p14:sldId id="267"/>
            <p14:sldId id="270"/>
            <p14:sldId id="259"/>
            <p14:sldId id="262"/>
            <p14:sldId id="268"/>
          </p14:sldIdLst>
        </p14:section>
        <p14:section name="Cierre" id="{D6C0F992-F29A-324E-A2E1-28A922CB10EC}">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84909"/>
  </p:normalViewPr>
  <p:slideViewPr>
    <p:cSldViewPr snapToGrid="0">
      <p:cViewPr varScale="1">
        <p:scale>
          <a:sx n="53" d="100"/>
          <a:sy n="53" d="100"/>
        </p:scale>
        <p:origin x="1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478AC-4E6A-4344-9E67-99C97C510586}" type="datetimeFigureOut">
              <a:rPr lang="es-CO" smtClean="0"/>
              <a:t>2/04/2024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0701-8458-C648-9069-D47A3B9C8F4D}" type="slidenum">
              <a:rPr lang="es-CO" smtClean="0"/>
              <a:t>‹#›</a:t>
            </a:fld>
            <a:endParaRPr lang="es-CO"/>
          </a:p>
        </p:txBody>
      </p:sp>
    </p:spTree>
    <p:extLst>
      <p:ext uri="{BB962C8B-B14F-4D97-AF65-F5344CB8AC3E}">
        <p14:creationId xmlns:p14="http://schemas.microsoft.com/office/powerpoint/2010/main" val="129189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solidFill>
                  <a:schemeClr val="tx1">
                    <a:lumMod val="65000"/>
                    <a:lumOff val="35000"/>
                  </a:schemeClr>
                </a:solidFill>
              </a:rPr>
              <a:t>Sistemas como el chileno comenzaron a utilizar las pruebas censales para crear índices de ordenamiento de la calidad de las escuelas de acuerdo con su puntaje en las pruebas. Este primer ordenamiento que comenzó a publicar el SIMCE carecía de un control por las características socioeconómicas de las instituciones, suscitando críticas por la poca comparabilidad de los resultados en este sentido. </a:t>
            </a:r>
          </a:p>
          <a:p>
            <a:endParaRPr lang="en-US" dirty="0"/>
          </a:p>
        </p:txBody>
      </p:sp>
      <p:sp>
        <p:nvSpPr>
          <p:cNvPr id="4" name="Slide Number Placeholder 3"/>
          <p:cNvSpPr>
            <a:spLocks noGrp="1"/>
          </p:cNvSpPr>
          <p:nvPr>
            <p:ph type="sldNum" sz="quarter" idx="5"/>
          </p:nvPr>
        </p:nvSpPr>
        <p:spPr/>
        <p:txBody>
          <a:bodyPr/>
          <a:lstStyle/>
          <a:p>
            <a:fld id="{3D260701-8458-C648-9069-D47A3B9C8F4D}" type="slidenum">
              <a:rPr lang="es-CO" smtClean="0"/>
              <a:t>4</a:t>
            </a:fld>
            <a:endParaRPr lang="es-CO"/>
          </a:p>
        </p:txBody>
      </p:sp>
    </p:spTree>
    <p:extLst>
      <p:ext uri="{BB962C8B-B14F-4D97-AF65-F5344CB8AC3E}">
        <p14:creationId xmlns:p14="http://schemas.microsoft.com/office/powerpoint/2010/main" val="35583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effectLst/>
                <a:latin typeface="Calibri" panose="020F0502020204030204" pitchFamily="34" charset="0"/>
                <a:ea typeface="Calibri" panose="020F0502020204030204" pitchFamily="34" charset="0"/>
                <a:cs typeface="Arial" panose="020B0604020202020204" pitchFamily="34" charset="0"/>
              </a:rPr>
              <a:t>En esta línea, la elección en los países entre un enfoque censal y muestral en las evaluaciones comienza a depender de varios factores, como el uso previsto de los resultados de la evaluación y el presupuesto disponible. En los sistemas donde las pruebas eran parte de un sistema de rendición de cuentas escolar o para proporcionar retroalimentación formativa a las escuelas en forma de boletines informativos, las evaluaciones censales fueron esenciales. En sistemas donde el objetivo era el de monitorear el rendimiento general del sistema educativo a lo largo del tiempo o comprender los factores contextuales que afectan el aprendizaje, las evaluaciones muestrales fueron consideradas como más eficientes. Cualquiera de los dos enfoques puede utilizarse para informar la mejora continua y la política educativa y práctica. Algunos países, como Chile y Brasil, combinan enfoques basados en censo y muestra en el diseño de sus evaluaciones nacionales a gran escala para satisfacer de manera más efectiva las necesidades de información de las partes interesadas. La combinación ayuda a reducir los costos generales mientras proporciona una imagen detallada del sistema educativo (Clarke y </a:t>
            </a:r>
            <a:r>
              <a:rPr lang="es-CO" sz="1800" dirty="0" err="1">
                <a:effectLst/>
                <a:latin typeface="Calibri" panose="020F0502020204030204" pitchFamily="34" charset="0"/>
                <a:ea typeface="Calibri" panose="020F0502020204030204" pitchFamily="34" charset="0"/>
                <a:cs typeface="Arial" panose="020B0604020202020204" pitchFamily="34" charset="0"/>
              </a:rPr>
              <a:t>Lune</a:t>
            </a:r>
            <a:r>
              <a:rPr lang="es-CO" sz="1800" dirty="0">
                <a:effectLst/>
                <a:latin typeface="Calibri" panose="020F0502020204030204" pitchFamily="34" charset="0"/>
                <a:ea typeface="Calibri" panose="020F0502020204030204" pitchFamily="34" charset="0"/>
                <a:cs typeface="Arial" panose="020B0604020202020204" pitchFamily="34" charset="0"/>
              </a:rPr>
              <a:t>-Bazaldua 2021).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s-CO" sz="1800" dirty="0">
                <a:effectLst/>
                <a:latin typeface="Calibri" panose="020F0502020204030204" pitchFamily="34" charset="0"/>
                <a:ea typeface="Calibri" panose="020F0502020204030204" pitchFamily="34" charset="0"/>
                <a:cs typeface="Arial" panose="020B0604020202020204" pitchFamily="34" charset="0"/>
              </a:rPr>
              <a:t>En los sistemas con evaluaciones censales con altas implicancias  , distintas prácticas y consecuencias no intencionadas comenzaron a ser motivo de polémica y análisis pues crearon, en algunos países, incentivos “perversos” dentro de los sistemas (ver Box 2). En México, por ejemplo, cuando se vincularon los resultados de las pruebas ENLACE a los aumentos salariales de los docentes en 2008, no se diseñó una política de monitoreo de sus consecuencias sobre la práctica docente en aula, estrechamiento curricular, ni enseñanza dirigida a la prueba. Lo anterior estableció incentivos hacia prácticas poco éticas como la venta de exámenes o la sobre preparación de cierto tipo de estudiantes (Martínez 2015). En Brasil luego del surgimiento de la </a:t>
            </a:r>
            <a:r>
              <a:rPr lang="es-CO" sz="1800" dirty="0" err="1">
                <a:effectLst/>
                <a:latin typeface="Calibri" panose="020F0502020204030204" pitchFamily="34" charset="0"/>
                <a:ea typeface="Calibri" panose="020F0502020204030204" pitchFamily="34" charset="0"/>
                <a:cs typeface="Arial" panose="020B0604020202020204" pitchFamily="34" charset="0"/>
              </a:rPr>
              <a:t>Prova</a:t>
            </a:r>
            <a:r>
              <a:rPr lang="es-CO" sz="1800" dirty="0">
                <a:effectLst/>
                <a:latin typeface="Calibri" panose="020F0502020204030204" pitchFamily="34" charset="0"/>
                <a:ea typeface="Calibri" panose="020F0502020204030204" pitchFamily="34" charset="0"/>
                <a:cs typeface="Arial" panose="020B0604020202020204" pitchFamily="34" charset="0"/>
              </a:rPr>
              <a:t> Brasil (2005), con carácter censal para educación pública y muestral para la privada, se creó en 2007 del Índice de Desarrollo de la educación básica (IDEB)  , que marca una pauta importante en el uso de las pruebas de aprendizaje hacia la creación de indicadores sintéticos de calidad de la educación y asignación de incentivos dentro del sistema teniendo en cuenta los resultados de las pruebas, así como indicadores de cobertura educativa para monitorear tasas de deserción. Con base en este primer índice, distintos Estados Federales diseñaron sistemas propios para el monitoreo de la calidad por escuela y de asignación de incentivos salariales docentes corrigiendo algunas prácticas no intencionadas (Box 2).</a:t>
            </a:r>
            <a:r>
              <a:rPr lang="en-US" dirty="0">
                <a:effectLst/>
              </a:rPr>
              <a:t> </a:t>
            </a:r>
            <a:r>
              <a:rPr lang="es-CO" sz="1800" dirty="0">
                <a:effectLst/>
                <a:latin typeface="Calibri" panose="020F0502020204030204" pitchFamily="34" charset="0"/>
                <a:ea typeface="Calibri" panose="020F0502020204030204" pitchFamily="34" charset="0"/>
                <a:cs typeface="Arial" panose="020B0604020202020204" pitchFamily="34" charset="0"/>
              </a:rPr>
              <a:t>Tomando la definición de Herrero, et al. (2022), las pruebas de implicancias altas incluyen aquellas en las que las consecuencias asociadas a sus resultados son vinculantes para distintos actores del sistema (estudiantes, escuelas o maestros). Estas pueden ser i) pruebas con fines de certificación de un curso o nivel educativo (primario o secundario) o de selección/admisión para los niveles superiores o </a:t>
            </a:r>
            <a:r>
              <a:rPr lang="es-CO" sz="1800" dirty="0" err="1">
                <a:effectLst/>
                <a:latin typeface="Calibri" panose="020F0502020204030204" pitchFamily="34" charset="0"/>
                <a:ea typeface="Calibri" panose="020F0502020204030204" pitchFamily="34" charset="0"/>
                <a:cs typeface="Arial" panose="020B0604020202020204" pitchFamily="34" charset="0"/>
              </a:rPr>
              <a:t>ii</a:t>
            </a:r>
            <a:r>
              <a:rPr lang="es-CO" sz="1800" dirty="0">
                <a:effectLst/>
                <a:latin typeface="Calibri" panose="020F0502020204030204" pitchFamily="34" charset="0"/>
                <a:ea typeface="Calibri" panose="020F0502020204030204" pitchFamily="34" charset="0"/>
                <a:cs typeface="Arial" panose="020B0604020202020204" pitchFamily="34" charset="0"/>
              </a:rPr>
              <a:t>) evaluaciones con fines de monitoreo, donde los resultados se utilizan para la rendición de cuentas por parte de las instituciones educativas, o existen incentivos asociados a los resultados. </a:t>
            </a:r>
          </a:p>
          <a:p>
            <a:pPr algn="just"/>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260701-8458-C648-9069-D47A3B9C8F4D}" type="slidenum">
              <a:rPr lang="es-CO" smtClean="0"/>
              <a:t>5</a:t>
            </a:fld>
            <a:endParaRPr lang="es-CO"/>
          </a:p>
        </p:txBody>
      </p:sp>
    </p:spTree>
    <p:extLst>
      <p:ext uri="{BB962C8B-B14F-4D97-AF65-F5344CB8AC3E}">
        <p14:creationId xmlns:p14="http://schemas.microsoft.com/office/powerpoint/2010/main" val="367218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CO" sz="1800" dirty="0">
                <a:effectLst/>
                <a:latin typeface="Calibri" panose="020F0502020204030204" pitchFamily="34" charset="0"/>
                <a:ea typeface="Calibri" panose="020F0502020204030204" pitchFamily="34" charset="0"/>
                <a:cs typeface="Arial" panose="020B0604020202020204" pitchFamily="34" charset="0"/>
              </a:rPr>
              <a:t>En Colombia la implementación de formularios para obtener información de acciones y actitudes, clima escolar y socioemocionales de los estudiantes comenzó de forma temprana, en el marco de la prueba de Competencias Ciudadanas, con aplicaciones desde 2002 para los estudiantes de 5 de primaria y 9 de secundaria con el fin de medir la autorregulación emocional de los estudiantes, su automotivación, auto eficiencia escolar y trabajo en equipo. Igualmente, a fines de 2014 se diseñó el Índice Sintético de la Calidad Educativa (ISCE) con el objetivo de poner a disposición de la comunidad educativa un indicador de calidad de escuelas que fuese fácil de interpretar y que sirviese como insumo para la reflexión y definición de metas específicas a cada establecimiento según el nivel educativo ofrecido (primaria, secundaria y media). Su elaboración tuvo como principal referencia el IDEB de Brasil (2007) y toma en cuenta los niveles de aprendizaje de los estudiantes en la escuela, la tasa de aprobación/retención, mejoras en el aprendizaje e indicadores de ambiente escolar levantados en los formularios de contexto de las pruebas. Chile desde 2013 mide Indicadores de Desarrollo Personal y social (IDP) que hacen parte de las distintas dimensiones de los "Otros Indicadores de Calidad Educativa": autoestima académica y motivación escolar, participación y formación ciudadana, Clima de convivencia escolar. En Chile desde 1995 se han creado índices para el ordenamiento de las escuelas de acuerdo con criterios de evaluación que han variado en el tiempo. Una nueva metodología se adoptó en 2011 para el ordenamiento de escuelas según su calidad, descrita en la Ley de Aseguramiento de la Calidad. El objetivo principal del índice para el ordenamiento es responsabilizar a las escuelas y su dirección por el cumplimiento de los estándares de aprendizaje y la calidad del servicio que ofrecen e identificar necesidades de apoyo focalizado. Para esto, se pondera el nivel de aprendizaje de los estudiantes de las escuelas (pruebas), la tasa de aprobación/retención, mejoras en el aprendizaje, medidas de equidad de las escuelas e indicadores de ambiente escolar.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800" dirty="0">
                <a:effectLst/>
                <a:latin typeface="Calibri" panose="020F0502020204030204" pitchFamily="34" charset="0"/>
                <a:ea typeface="Calibri" panose="020F0502020204030204" pitchFamily="34" charset="0"/>
                <a:cs typeface="Arial" panose="020B0604020202020204" pitchFamily="34" charset="0"/>
              </a:rPr>
              <a:t>Si bien cada uno de los índices en Brasil, Colombia y Chile tiene objetivos de ordenamiento diferenciados, entre un 50 a 80% del peso de los indicadores de calidad de escuelas corresponde al nivel y mejoras de aprendizaje medidas por estas evaluaciones (</a:t>
            </a:r>
            <a:r>
              <a:rPr lang="es-CO" sz="1800" dirty="0" err="1">
                <a:effectLst/>
                <a:latin typeface="Calibri" panose="020F0502020204030204" pitchFamily="34" charset="0"/>
                <a:ea typeface="Calibri" panose="020F0502020204030204" pitchFamily="34" charset="0"/>
                <a:cs typeface="Arial" panose="020B0604020202020204" pitchFamily="34" charset="0"/>
              </a:rPr>
              <a:t>Elacqua</a:t>
            </a:r>
            <a:r>
              <a:rPr lang="es-CO" sz="1800" dirty="0">
                <a:effectLst/>
                <a:latin typeface="Calibri" panose="020F0502020204030204" pitchFamily="34" charset="0"/>
                <a:ea typeface="Calibri" panose="020F0502020204030204" pitchFamily="34" charset="0"/>
                <a:cs typeface="Arial" panose="020B0604020202020204" pitchFamily="34" charset="0"/>
              </a:rPr>
              <a:t>, </a:t>
            </a:r>
            <a:r>
              <a:rPr lang="es-CO" sz="1800" dirty="0" err="1">
                <a:effectLst/>
                <a:latin typeface="Calibri" panose="020F0502020204030204" pitchFamily="34" charset="0"/>
                <a:ea typeface="Calibri" panose="020F0502020204030204" pitchFamily="34" charset="0"/>
                <a:cs typeface="Arial" panose="020B0604020202020204" pitchFamily="34" charset="0"/>
              </a:rPr>
              <a:t>Martinez</a:t>
            </a:r>
            <a:r>
              <a:rPr lang="es-CO" sz="1800" dirty="0">
                <a:effectLst/>
                <a:latin typeface="Calibri" panose="020F0502020204030204" pitchFamily="34" charset="0"/>
                <a:ea typeface="Calibri" panose="020F0502020204030204" pitchFamily="34" charset="0"/>
                <a:cs typeface="Arial" panose="020B0604020202020204" pitchFamily="34" charset="0"/>
              </a:rPr>
              <a:t> y </a:t>
            </a:r>
            <a:r>
              <a:rPr lang="es-CO" sz="1800" dirty="0" err="1">
                <a:effectLst/>
                <a:latin typeface="Calibri" panose="020F0502020204030204" pitchFamily="34" charset="0"/>
                <a:ea typeface="Calibri" panose="020F0502020204030204" pitchFamily="34" charset="0"/>
                <a:cs typeface="Arial" panose="020B0604020202020204" pitchFamily="34" charset="0"/>
              </a:rPr>
              <a:t>Westh</a:t>
            </a:r>
            <a:r>
              <a:rPr lang="es-CO" sz="1800" dirty="0">
                <a:effectLst/>
                <a:latin typeface="Calibri" panose="020F0502020204030204" pitchFamily="34" charset="0"/>
                <a:ea typeface="Calibri" panose="020F0502020204030204" pitchFamily="34" charset="0"/>
                <a:cs typeface="Arial" panose="020B0604020202020204" pitchFamily="34" charset="0"/>
              </a:rPr>
              <a:t> 2019). La prueba de aprendizajes PLANEA en México, además de evaluar las áreas de lenguaje y matemáticas, incluyó desde 2017 un cuestionario para medir las habilidades socioemocionales de los alumnos. En los grados 6° y 9°, el cuestionario mide las habilidades de (i) empatía, (</a:t>
            </a:r>
            <a:r>
              <a:rPr lang="es-CO" sz="1800" dirty="0" err="1">
                <a:effectLst/>
                <a:latin typeface="Calibri" panose="020F0502020204030204" pitchFamily="34" charset="0"/>
                <a:ea typeface="Calibri" panose="020F0502020204030204" pitchFamily="34" charset="0"/>
                <a:cs typeface="Arial" panose="020B0604020202020204" pitchFamily="34" charset="0"/>
              </a:rPr>
              <a:t>ii</a:t>
            </a:r>
            <a:r>
              <a:rPr lang="es-CO" sz="1800" dirty="0">
                <a:effectLst/>
                <a:latin typeface="Calibri" panose="020F0502020204030204" pitchFamily="34" charset="0"/>
                <a:ea typeface="Calibri" panose="020F0502020204030204" pitchFamily="34" charset="0"/>
                <a:cs typeface="Arial" panose="020B0604020202020204" pitchFamily="34" charset="0"/>
              </a:rPr>
              <a:t>) sentido de agencia, y (</a:t>
            </a:r>
            <a:r>
              <a:rPr lang="es-CO" sz="1800" dirty="0" err="1">
                <a:effectLst/>
                <a:latin typeface="Calibri" panose="020F0502020204030204" pitchFamily="34" charset="0"/>
                <a:ea typeface="Calibri" panose="020F0502020204030204" pitchFamily="34" charset="0"/>
                <a:cs typeface="Arial" panose="020B0604020202020204" pitchFamily="34" charset="0"/>
              </a:rPr>
              <a:t>iii</a:t>
            </a:r>
            <a:r>
              <a:rPr lang="es-CO" sz="1800" dirty="0">
                <a:effectLst/>
                <a:latin typeface="Calibri" panose="020F0502020204030204" pitchFamily="34" charset="0"/>
                <a:ea typeface="Calibri" panose="020F0502020204030204" pitchFamily="34" charset="0"/>
                <a:cs typeface="Arial" panose="020B0604020202020204" pitchFamily="34" charset="0"/>
              </a:rPr>
              <a:t>) regulación emocional, en línea con las habilidades socioemocionales desarrolladas el Plan y Programas de Estudios en Educación Básica (grados 1° al 9°). En grado 12°, el cuestionario media las habilidades: (i) empatía, (</a:t>
            </a:r>
            <a:r>
              <a:rPr lang="es-CO" sz="1800" dirty="0" err="1">
                <a:effectLst/>
                <a:latin typeface="Calibri" panose="020F0502020204030204" pitchFamily="34" charset="0"/>
                <a:ea typeface="Calibri" panose="020F0502020204030204" pitchFamily="34" charset="0"/>
                <a:cs typeface="Arial" panose="020B0604020202020204" pitchFamily="34" charset="0"/>
              </a:rPr>
              <a:t>ii</a:t>
            </a:r>
            <a:r>
              <a:rPr lang="es-CO" sz="1800" dirty="0">
                <a:effectLst/>
                <a:latin typeface="Calibri" panose="020F0502020204030204" pitchFamily="34" charset="0"/>
                <a:ea typeface="Calibri" panose="020F0502020204030204" pitchFamily="34" charset="0"/>
                <a:cs typeface="Arial" panose="020B0604020202020204" pitchFamily="34" charset="0"/>
              </a:rPr>
              <a:t>) perseverancia, (</a:t>
            </a:r>
            <a:r>
              <a:rPr lang="es-CO" sz="1800" dirty="0" err="1">
                <a:effectLst/>
                <a:latin typeface="Calibri" panose="020F0502020204030204" pitchFamily="34" charset="0"/>
                <a:ea typeface="Calibri" panose="020F0502020204030204" pitchFamily="34" charset="0"/>
                <a:cs typeface="Arial" panose="020B0604020202020204" pitchFamily="34" charset="0"/>
              </a:rPr>
              <a:t>iii</a:t>
            </a:r>
            <a:r>
              <a:rPr lang="es-CO" sz="1800" dirty="0">
                <a:effectLst/>
                <a:latin typeface="Calibri" panose="020F0502020204030204" pitchFamily="34" charset="0"/>
                <a:ea typeface="Calibri" panose="020F0502020204030204" pitchFamily="34" charset="0"/>
                <a:cs typeface="Arial" panose="020B0604020202020204" pitchFamily="34" charset="0"/>
              </a:rPr>
              <a:t>) manejo de estrés, y (</a:t>
            </a:r>
            <a:r>
              <a:rPr lang="es-CO" sz="1800" dirty="0" err="1">
                <a:effectLst/>
                <a:latin typeface="Calibri" panose="020F0502020204030204" pitchFamily="34" charset="0"/>
                <a:ea typeface="Calibri" panose="020F0502020204030204" pitchFamily="34" charset="0"/>
                <a:cs typeface="Arial" panose="020B0604020202020204" pitchFamily="34" charset="0"/>
              </a:rPr>
              <a:t>iv</a:t>
            </a:r>
            <a:r>
              <a:rPr lang="es-CO" sz="1800" dirty="0">
                <a:effectLst/>
                <a:latin typeface="Calibri" panose="020F0502020204030204" pitchFamily="34" charset="0"/>
                <a:ea typeface="Calibri" panose="020F0502020204030204" pitchFamily="34" charset="0"/>
                <a:cs typeface="Arial" panose="020B0604020202020204" pitchFamily="34" charset="0"/>
              </a:rPr>
              <a:t>) toma de decisiones (Arias, </a:t>
            </a:r>
            <a:r>
              <a:rPr lang="es-CO" sz="1800" dirty="0" err="1">
                <a:effectLst/>
                <a:latin typeface="Calibri" panose="020F0502020204030204" pitchFamily="34" charset="0"/>
                <a:ea typeface="Calibri" panose="020F0502020204030204" pitchFamily="34" charset="0"/>
                <a:cs typeface="Arial" panose="020B0604020202020204" pitchFamily="34" charset="0"/>
              </a:rPr>
              <a:t>Hincapie</a:t>
            </a:r>
            <a:r>
              <a:rPr lang="es-CO" sz="1800" dirty="0">
                <a:effectLst/>
                <a:latin typeface="Calibri" panose="020F0502020204030204" pitchFamily="34" charset="0"/>
                <a:ea typeface="Calibri" panose="020F0502020204030204" pitchFamily="34" charset="0"/>
                <a:cs typeface="Arial" panose="020B0604020202020204" pitchFamily="34" charset="0"/>
              </a:rPr>
              <a:t> y Paredes 2020). En Uruguay, la evaluación de logros educativos Aristas, además de medir el desempeño en lectura y matemáticas, incluye un cuestionario para medir las habilidades socioemocionales de los estudiantes desde 2018.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CO" sz="1800" dirty="0">
                <a:effectLst/>
                <a:latin typeface="Calibri" panose="020F0502020204030204" pitchFamily="34" charset="0"/>
                <a:ea typeface="Calibri" panose="020F0502020204030204" pitchFamily="34" charset="0"/>
                <a:cs typeface="Arial" panose="020B0604020202020204" pitchFamily="34" charset="0"/>
              </a:rPr>
              <a:t>Hasta 2006 exceptuando 2004 y luego una única aplicación en 2012.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260701-8458-C648-9069-D47A3B9C8F4D}" type="slidenum">
              <a:rPr lang="es-CO" smtClean="0"/>
              <a:t>6</a:t>
            </a:fld>
            <a:endParaRPr lang="es-CO"/>
          </a:p>
        </p:txBody>
      </p:sp>
    </p:spTree>
    <p:extLst>
      <p:ext uri="{BB962C8B-B14F-4D97-AF65-F5344CB8AC3E}">
        <p14:creationId xmlns:p14="http://schemas.microsoft.com/office/powerpoint/2010/main" val="5604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60701-8458-C648-9069-D47A3B9C8F4D}" type="slidenum">
              <a:rPr lang="es-CO" smtClean="0"/>
              <a:t>7</a:t>
            </a:fld>
            <a:endParaRPr lang="es-CO"/>
          </a:p>
        </p:txBody>
      </p:sp>
    </p:spTree>
    <p:extLst>
      <p:ext uri="{BB962C8B-B14F-4D97-AF65-F5344CB8AC3E}">
        <p14:creationId xmlns:p14="http://schemas.microsoft.com/office/powerpoint/2010/main" val="338822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dirty="0">
                <a:solidFill>
                  <a:schemeClr val="tx1">
                    <a:lumMod val="65000"/>
                    <a:lumOff val="35000"/>
                  </a:schemeClr>
                </a:solidFill>
              </a:rPr>
              <a:t>(Rivas, 2015). En este sentido, el trabajo conjunto de los especialistas de las pruebas PISA u otras evaluaciones se integró en las agencias locales, fortaleciendo las capacidades técnicas a través del uso de la teoría de respuesta al ítem, la definición de niveles de desempeño sobre base empírica, el establecimiento de líneas de corte y los procedimientos para optimizar la confiabilidad de la corrección de preguntas abiertas (Ferrer, 2009), así como la inclusión de otro tipo instrumentos para medir factores contextuales que permiten explicar los rendimientos de los estudiantes (</a:t>
            </a:r>
            <a:r>
              <a:rPr lang="es-CO" dirty="0" err="1">
                <a:solidFill>
                  <a:schemeClr val="tx1">
                    <a:lumMod val="65000"/>
                    <a:lumOff val="35000"/>
                  </a:schemeClr>
                </a:solidFill>
              </a:rPr>
              <a:t>Altinok</a:t>
            </a:r>
            <a:r>
              <a:rPr lang="es-CO" dirty="0">
                <a:solidFill>
                  <a:schemeClr val="tx1">
                    <a:lumMod val="65000"/>
                    <a:lumOff val="35000"/>
                  </a:schemeClr>
                </a:solidFill>
              </a:rPr>
              <a:t> et al., 2018).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dirty="0">
                <a:solidFill>
                  <a:schemeClr val="tx1">
                    <a:lumMod val="65000"/>
                    <a:lumOff val="35000"/>
                  </a:schemeClr>
                </a:solidFill>
              </a:rPr>
              <a:t>El Laboratorio se constituyó como referente y marco regional de concertación y cooperación entre los países en el ámbito de la evaluación educativa, apoyo técnico para la formación y capacitación de los equipos responsables de los sistemas nacionales de medición y evaluación, y fuente de acceso a la información a disposición de los países para promover la elaboración de políticas educativas basadas en evidencia empírica (Vanni y Valenzuela,2020). En este sentido, </a:t>
            </a:r>
            <a:r>
              <a:rPr lang="es-CO" dirty="0" err="1">
                <a:solidFill>
                  <a:schemeClr val="tx1">
                    <a:lumMod val="65000"/>
                    <a:lumOff val="35000"/>
                  </a:schemeClr>
                </a:solidFill>
              </a:rPr>
              <a:t>Balarin</a:t>
            </a:r>
            <a:r>
              <a:rPr lang="es-CO" dirty="0">
                <a:solidFill>
                  <a:schemeClr val="tx1">
                    <a:lumMod val="65000"/>
                    <a:lumOff val="35000"/>
                  </a:schemeClr>
                </a:solidFill>
              </a:rPr>
              <a:t> (2021) destaca como central la colaboración horizontal en torno a LLECE, donde los países latinoamericanos desempeñaron un papel clave en la definición de los dominios de aprendizaje de ERCE, los niveles y el desarrollo de los ítems de prueba, experiencias que respaldaron directamente el desarrollo del sistema de evaluación nacional de Perú (</a:t>
            </a:r>
            <a:r>
              <a:rPr lang="es-CO" dirty="0" err="1">
                <a:solidFill>
                  <a:schemeClr val="tx1">
                    <a:lumMod val="65000"/>
                    <a:lumOff val="35000"/>
                  </a:schemeClr>
                </a:solidFill>
              </a:rPr>
              <a:t>Balarin</a:t>
            </a:r>
            <a:r>
              <a:rPr lang="es-CO" dirty="0">
                <a:solidFill>
                  <a:schemeClr val="tx1">
                    <a:lumMod val="65000"/>
                    <a:lumOff val="35000"/>
                  </a:schemeClr>
                </a:solidFill>
              </a:rPr>
              <a:t>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dirty="0" err="1">
                <a:solidFill>
                  <a:schemeClr val="tx1">
                    <a:lumMod val="65000"/>
                    <a:lumOff val="35000"/>
                  </a:schemeClr>
                </a:solidFill>
              </a:rPr>
              <a:t>Peru</a:t>
            </a:r>
            <a:r>
              <a:rPr lang="es-CO" dirty="0">
                <a:solidFill>
                  <a:schemeClr val="tx1">
                    <a:lumMod val="65000"/>
                    <a:lumOff val="35000"/>
                  </a:schemeClr>
                </a:solidFill>
              </a:rPr>
              <a:t> - a través de tres canales: i) un factor de conmoción que causo que el país pensara más activamente o más ambiciosamente sobre las necesidades de reforma educativa luego del 2001, </a:t>
            </a:r>
            <a:r>
              <a:rPr lang="es-CO" dirty="0" err="1">
                <a:solidFill>
                  <a:schemeClr val="tx1">
                    <a:lumMod val="65000"/>
                    <a:lumOff val="35000"/>
                  </a:schemeClr>
                </a:solidFill>
              </a:rPr>
              <a:t>ii</a:t>
            </a:r>
            <a:r>
              <a:rPr lang="es-CO" dirty="0">
                <a:solidFill>
                  <a:schemeClr val="tx1">
                    <a:lumMod val="65000"/>
                    <a:lumOff val="35000"/>
                  </a:schemeClr>
                </a:solidFill>
              </a:rPr>
              <a:t>) préstamo de políticas educativas promovidas por los países de la OCDE y </a:t>
            </a:r>
            <a:r>
              <a:rPr lang="es-CO" dirty="0" err="1">
                <a:solidFill>
                  <a:schemeClr val="tx1">
                    <a:lumMod val="65000"/>
                    <a:lumOff val="35000"/>
                  </a:schemeClr>
                </a:solidFill>
              </a:rPr>
              <a:t>iii</a:t>
            </a:r>
            <a:r>
              <a:rPr lang="es-CO" dirty="0">
                <a:solidFill>
                  <a:schemeClr val="tx1">
                    <a:lumMod val="65000"/>
                    <a:lumOff val="35000"/>
                  </a:schemeClr>
                </a:solidFill>
              </a:rPr>
              <a:t>) una herramienta comunicativa para el gobierno para justificar sus programas.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CO"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CO"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CO"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dirty="0">
                <a:solidFill>
                  <a:schemeClr val="tx1">
                    <a:lumMod val="65000"/>
                    <a:lumOff val="35000"/>
                  </a:schemeClr>
                </a:solidFill>
              </a:rPr>
              <a:t>En Perú, por ejemplo, las unidades nacionales de evaluación han encontrado, y todavía encuentran en PISA una gran oportunidad para el desarrollo y el fortalecimiento de sus capacidades técnicas y metodológicas (</a:t>
            </a:r>
            <a:r>
              <a:rPr lang="es-CO" dirty="0" err="1">
                <a:solidFill>
                  <a:schemeClr val="tx1">
                    <a:lumMod val="65000"/>
                    <a:lumOff val="35000"/>
                  </a:schemeClr>
                </a:solidFill>
              </a:rPr>
              <a:t>Balarin</a:t>
            </a:r>
            <a:r>
              <a:rPr lang="es-CO" dirty="0">
                <a:solidFill>
                  <a:schemeClr val="tx1">
                    <a:lumMod val="65000"/>
                    <a:lumOff val="35000"/>
                  </a:schemeClr>
                </a:solidFill>
              </a:rPr>
              <a:t> 2021). En Brasil, se destaca la participación del país en evaluaciones internacionales como un elemento importante para el fortalecimiento técnico de las evaluaciones de gran escala en el país, así como para la convergencia técnica y política y para solidificar el compromiso de seguimiento de las políticas educativas (</a:t>
            </a:r>
            <a:r>
              <a:rPr lang="es-CO" dirty="0" err="1">
                <a:solidFill>
                  <a:schemeClr val="tx1">
                    <a:lumMod val="65000"/>
                    <a:lumOff val="35000"/>
                  </a:schemeClr>
                </a:solidFill>
              </a:rPr>
              <a:t>Fernandes</a:t>
            </a:r>
            <a:r>
              <a:rPr lang="es-CO" dirty="0">
                <a:solidFill>
                  <a:schemeClr val="tx1">
                    <a:lumMod val="65000"/>
                    <a:lumOff val="35000"/>
                  </a:schemeClr>
                </a:solidFill>
              </a:rPr>
              <a:t> y </a:t>
            </a:r>
            <a:r>
              <a:rPr lang="es-CO" dirty="0" err="1">
                <a:solidFill>
                  <a:schemeClr val="tx1">
                    <a:lumMod val="65000"/>
                    <a:lumOff val="35000"/>
                  </a:schemeClr>
                </a:solidFill>
              </a:rPr>
              <a:t>Gremaud</a:t>
            </a:r>
            <a:r>
              <a:rPr lang="es-CO" dirty="0">
                <a:solidFill>
                  <a:schemeClr val="tx1">
                    <a:lumMod val="65000"/>
                    <a:lumOff val="35000"/>
                  </a:schemeClr>
                </a:solidFill>
              </a:rPr>
              <a:t>, 2020; de Castro, 2020).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O" dirty="0">
                <a:solidFill>
                  <a:schemeClr val="tx1">
                    <a:lumMod val="65000"/>
                    <a:lumOff val="35000"/>
                  </a:schemeClr>
                </a:solidFill>
              </a:rPr>
              <a:t>En particular, la calidad de la educación destaca como una dimensión central a través de la meta 4.1 que establece “De aquí a 2030, asegurar que todas las niñas y todos los niños terminen la enseñanza primaria y secundaria, que ha de ser gratuita, equitativa y de calidad y producir resultados de aprendizaje pertinentes y efectivos” (Citar).  El grupo de indicadores 4.1.1, que mide la proporción de niños, niñas y adolescentes que han alcanzado al menos un nivel mínimo de competencia en lectura y matemáticas (a) al final del segundo/tercer grado, (b) al final de la enseñanza primaria y (c) al final de la enseñanza secundaria baja, destaca la importancia de la calidad de los aprendizajes en estas dos asignaturas y en diferentes etapas educativas.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CO" dirty="0">
              <a:solidFill>
                <a:schemeClr val="tx1">
                  <a:lumMod val="65000"/>
                  <a:lumOff val="35000"/>
                </a:schemeClr>
              </a:solidFill>
            </a:endParaRPr>
          </a:p>
          <a:p>
            <a:endParaRPr lang="en-US" dirty="0"/>
          </a:p>
        </p:txBody>
      </p:sp>
      <p:sp>
        <p:nvSpPr>
          <p:cNvPr id="4" name="Slide Number Placeholder 3"/>
          <p:cNvSpPr>
            <a:spLocks noGrp="1"/>
          </p:cNvSpPr>
          <p:nvPr>
            <p:ph type="sldNum" sz="quarter" idx="5"/>
          </p:nvPr>
        </p:nvSpPr>
        <p:spPr/>
        <p:txBody>
          <a:bodyPr/>
          <a:lstStyle/>
          <a:p>
            <a:fld id="{3D260701-8458-C648-9069-D47A3B9C8F4D}" type="slidenum">
              <a:rPr lang="es-CO" smtClean="0"/>
              <a:t>8</a:t>
            </a:fld>
            <a:endParaRPr lang="es-CO"/>
          </a:p>
        </p:txBody>
      </p:sp>
    </p:spTree>
    <p:extLst>
      <p:ext uri="{BB962C8B-B14F-4D97-AF65-F5344CB8AC3E}">
        <p14:creationId xmlns:p14="http://schemas.microsoft.com/office/powerpoint/2010/main" val="112457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B8DCD-6BF8-5ED4-A6A2-7B46DFF16EE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A369118C-3ACA-3671-51E5-FA7D2065F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0AF5192-86D9-16B2-3133-54FC8A1F78D7}"/>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CE57EECD-DFB5-6BA9-B4CB-D1598A6EA0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5E852B-FF94-B362-9BD7-F2375C9DECC7}"/>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332826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A130E-C6F2-B2F6-4419-DECF2F3A4DB3}"/>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E183661-F7CA-8B88-72ED-D876350BC0D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1621A6F-3B4E-ED36-CF8C-E9B97CE4AB09}"/>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D49F216F-A945-5F1D-742C-8298D3F08E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B76C9D-9C70-0C02-2C3C-0B30AF665BB1}"/>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262440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98A93B-52D1-D4B3-25C3-751D6E8C177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F9CF5D9-C4DA-6FDC-FAAD-82860EE1986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BE1F8EC-E601-6878-EA4E-0506FC2B9CCB}"/>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305BE2E5-F25A-D70A-B826-9A62280FD8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A5B47A2-568A-3DD1-50E7-58AD3CDB51A2}"/>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8596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5DA13-9E5F-3985-E6E7-208B29E3D9D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0340D1B-7D77-9854-FC6A-2F2231790F7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42CC655-C500-7743-230E-8EA555BEBF60}"/>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CAAB892D-196E-C9EB-FD13-8FEF77A554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85580D-F2DE-55CA-66EC-EB658C2E053B}"/>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75210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4B8C8-4D7F-6A9E-474C-10C240D6B3C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1F8FCC7-2B37-D408-7D95-585F9F74C2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87DCB2C-3AB6-3B1C-8382-478D63A3858D}"/>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1BB2F13A-A7C5-0D86-2918-9CA031C332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CF8C53D-0648-0B19-267A-430797FCE96B}"/>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8775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6D4D0-B79E-16AC-0F3E-E2B5D08FD93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ACE7B1B-112D-29C2-7B42-DFAA88E91C3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BFE7104-C88B-4AD6-BBB5-55290DAF9AB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48130838-75EE-DB81-9E4F-18E13B4105D3}"/>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6" name="Marcador de pie de página 5">
            <a:extLst>
              <a:ext uri="{FF2B5EF4-FFF2-40B4-BE49-F238E27FC236}">
                <a16:creationId xmlns:a16="http://schemas.microsoft.com/office/drawing/2014/main" id="{8123E372-ACB8-B53D-7AB7-0AB22930F9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A720581-2BB2-BC7E-DB74-4AA2009E294F}"/>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34720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AB4A6-D0A4-9216-5FB6-CA47D845FF3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28ED9E7-AC34-E3C5-957F-674FC4F44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2F3FB16-87F3-6695-4615-132D3DB6B95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C98EC7E9-5E30-B564-C8BA-2155BF011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5107021-CBBA-996A-0A0A-D67C0CAD911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3BFCFBC-64DF-9F50-C85F-D6579146E4EF}"/>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8" name="Marcador de pie de página 7">
            <a:extLst>
              <a:ext uri="{FF2B5EF4-FFF2-40B4-BE49-F238E27FC236}">
                <a16:creationId xmlns:a16="http://schemas.microsoft.com/office/drawing/2014/main" id="{7C8FAEE2-1954-9A77-B688-FCFB5EC874F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809EE40-CDE7-F5DF-B70E-FCC974E49296}"/>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338481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650DA-F789-5A97-DB88-FE75AB36CDC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15B7820-DB6F-2D8A-F9A6-1D7E482D39CB}"/>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4" name="Marcador de pie de página 3">
            <a:extLst>
              <a:ext uri="{FF2B5EF4-FFF2-40B4-BE49-F238E27FC236}">
                <a16:creationId xmlns:a16="http://schemas.microsoft.com/office/drawing/2014/main" id="{CFEFD9F3-8E01-616A-E55B-62D1C99B7B8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BDD0F2D-3D35-A504-1418-BD4DEFE12FDF}"/>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16909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7D1903-834C-A48B-CA91-E8E2D05AFB14}"/>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3" name="Marcador de pie de página 2">
            <a:extLst>
              <a:ext uri="{FF2B5EF4-FFF2-40B4-BE49-F238E27FC236}">
                <a16:creationId xmlns:a16="http://schemas.microsoft.com/office/drawing/2014/main" id="{1373DD14-3DA6-34BE-506A-DB6E3D18C0D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60CCEE0-6DA5-3FCC-526D-4DFE1152EB41}"/>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114712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A1860-0752-2C44-2D67-2AA87F957FF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58B0B89-4079-4B3D-AA64-6BB345A43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233E565B-9EE0-FD86-A3AB-FE6860A98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254742-7F1F-7412-4B98-EB2725910E02}"/>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6" name="Marcador de pie de página 5">
            <a:extLst>
              <a:ext uri="{FF2B5EF4-FFF2-40B4-BE49-F238E27FC236}">
                <a16:creationId xmlns:a16="http://schemas.microsoft.com/office/drawing/2014/main" id="{579AD3B0-A8F4-BDD7-A038-EA27E1CFC7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3A4C156-8B1D-A912-3111-949D80BFC014}"/>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317446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BABEE-56F7-B8B5-5219-C0371D37EEA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8694C736-9751-BEF6-E626-7AAA24725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174ED00-A713-95D1-10EB-5A8C02486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6D87FB5-24CC-C83A-A755-14980FAE730B}"/>
              </a:ext>
            </a:extLst>
          </p:cNvPr>
          <p:cNvSpPr>
            <a:spLocks noGrp="1"/>
          </p:cNvSpPr>
          <p:nvPr>
            <p:ph type="dt" sz="half" idx="10"/>
          </p:nvPr>
        </p:nvSpPr>
        <p:spPr/>
        <p:txBody>
          <a:bodyPr/>
          <a:lstStyle/>
          <a:p>
            <a:fld id="{95660CD6-EF1E-F441-8710-9688792BB408}" type="datetimeFigureOut">
              <a:rPr lang="es-CO" smtClean="0"/>
              <a:t>2/04/2024</a:t>
            </a:fld>
            <a:endParaRPr lang="es-CO"/>
          </a:p>
        </p:txBody>
      </p:sp>
      <p:sp>
        <p:nvSpPr>
          <p:cNvPr id="6" name="Marcador de pie de página 5">
            <a:extLst>
              <a:ext uri="{FF2B5EF4-FFF2-40B4-BE49-F238E27FC236}">
                <a16:creationId xmlns:a16="http://schemas.microsoft.com/office/drawing/2014/main" id="{593EC82F-7AB7-58FD-EF82-20E24E9410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915519-BF84-BA41-A38F-D4648D6348C5}"/>
              </a:ext>
            </a:extLst>
          </p:cNvPr>
          <p:cNvSpPr>
            <a:spLocks noGrp="1"/>
          </p:cNvSpPr>
          <p:nvPr>
            <p:ph type="sldNum" sz="quarter" idx="12"/>
          </p:nvPr>
        </p:nvSpPr>
        <p:spPr/>
        <p:txBody>
          <a:bodyPr/>
          <a:lstStyle/>
          <a:p>
            <a:fld id="{0219F1DE-9ED7-6A41-8B3A-ED475A030C98}" type="slidenum">
              <a:rPr lang="es-CO" smtClean="0"/>
              <a:t>‹#›</a:t>
            </a:fld>
            <a:endParaRPr lang="es-CO"/>
          </a:p>
        </p:txBody>
      </p:sp>
    </p:spTree>
    <p:extLst>
      <p:ext uri="{BB962C8B-B14F-4D97-AF65-F5344CB8AC3E}">
        <p14:creationId xmlns:p14="http://schemas.microsoft.com/office/powerpoint/2010/main" val="31634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EDF22A-024D-68C5-CC5A-C279AB5F8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649CD91D-8AC5-D7DC-DECB-897499C10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4D2E9324-D715-01D4-FC87-9CFF3949D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660CD6-EF1E-F441-8710-9688792BB408}" type="datetimeFigureOut">
              <a:rPr lang="es-CO" smtClean="0"/>
              <a:t>2/04/2024</a:t>
            </a:fld>
            <a:endParaRPr lang="es-CO"/>
          </a:p>
        </p:txBody>
      </p:sp>
      <p:sp>
        <p:nvSpPr>
          <p:cNvPr id="5" name="Marcador de pie de página 4">
            <a:extLst>
              <a:ext uri="{FF2B5EF4-FFF2-40B4-BE49-F238E27FC236}">
                <a16:creationId xmlns:a16="http://schemas.microsoft.com/office/drawing/2014/main" id="{C85C6C73-4316-F26E-4283-8394199B1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14D02AAE-736C-45D0-8E6B-6E94906CF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19F1DE-9ED7-6A41-8B3A-ED475A030C98}" type="slidenum">
              <a:rPr lang="es-CO" smtClean="0"/>
              <a:t>‹#›</a:t>
            </a:fld>
            <a:endParaRPr lang="es-CO"/>
          </a:p>
        </p:txBody>
      </p:sp>
    </p:spTree>
    <p:extLst>
      <p:ext uri="{BB962C8B-B14F-4D97-AF65-F5344CB8AC3E}">
        <p14:creationId xmlns:p14="http://schemas.microsoft.com/office/powerpoint/2010/main" val="80137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8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822374" cy="1325563"/>
          </a:xfrm>
        </p:spPr>
        <p:txBody>
          <a:bodyPr/>
          <a:lstStyle/>
          <a:p>
            <a:r>
              <a:rPr lang="es-CO" dirty="0">
                <a:solidFill>
                  <a:schemeClr val="tx1">
                    <a:lumMod val="65000"/>
                    <a:lumOff val="35000"/>
                  </a:schemeClr>
                </a:solidFill>
              </a:rPr>
              <a:t>Reflexiones</a:t>
            </a: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lstStyle/>
          <a:p>
            <a:r>
              <a:rPr lang="es-CO" dirty="0">
                <a:solidFill>
                  <a:schemeClr val="tx1">
                    <a:lumMod val="65000"/>
                    <a:lumOff val="35000"/>
                  </a:schemeClr>
                </a:solidFill>
              </a:rPr>
              <a:t>La disrupción durante la pandemia y el temor a evaluar evidencia que aún no tenemos una cultura de evaluación orientada al uso de resultados para mejorar sino para castigar – aún tenemos un largo camino por recorrer… </a:t>
            </a:r>
          </a:p>
          <a:p>
            <a:r>
              <a:rPr lang="es-CO" dirty="0">
                <a:solidFill>
                  <a:schemeClr val="tx1">
                    <a:lumMod val="65000"/>
                    <a:lumOff val="35000"/>
                  </a:schemeClr>
                </a:solidFill>
              </a:rPr>
              <a:t>La evaluación es el medio, el fin es el uso de los resultados </a:t>
            </a:r>
          </a:p>
          <a:p>
            <a:r>
              <a:rPr lang="es-CO" dirty="0">
                <a:solidFill>
                  <a:schemeClr val="tx1">
                    <a:lumMod val="65000"/>
                    <a:lumOff val="35000"/>
                  </a:schemeClr>
                </a:solidFill>
              </a:rPr>
              <a:t>Los factores asociados enriquecen la interpretación de los resultados (sin exagerar)</a:t>
            </a:r>
          </a:p>
        </p:txBody>
      </p:sp>
    </p:spTree>
    <p:extLst>
      <p:ext uri="{BB962C8B-B14F-4D97-AF65-F5344CB8AC3E}">
        <p14:creationId xmlns:p14="http://schemas.microsoft.com/office/powerpoint/2010/main" val="3576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E93B21F-A4B9-9BE9-84B5-9AC0E55B6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25" t="20001" r="11567" b="13749"/>
          <a:stretch/>
        </p:blipFill>
        <p:spPr bwMode="auto">
          <a:xfrm>
            <a:off x="10315575" y="5166704"/>
            <a:ext cx="1876425" cy="75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5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64180C-997D-EFE8-97C2-C49A02B2263E}"/>
              </a:ext>
            </a:extLst>
          </p:cNvPr>
          <p:cNvSpPr>
            <a:spLocks noGrp="1"/>
          </p:cNvSpPr>
          <p:nvPr>
            <p:ph type="ctrTitle"/>
          </p:nvPr>
        </p:nvSpPr>
        <p:spPr>
          <a:xfrm>
            <a:off x="2377043" y="2035113"/>
            <a:ext cx="7437914" cy="2387600"/>
          </a:xfrm>
        </p:spPr>
        <p:txBody>
          <a:bodyPr>
            <a:normAutofit fontScale="90000"/>
          </a:bodyPr>
          <a:lstStyle/>
          <a:p>
            <a:r>
              <a:rPr lang="es-CO" dirty="0">
                <a:solidFill>
                  <a:schemeClr val="bg1"/>
                </a:solidFill>
              </a:rPr>
              <a:t>La medición de los aprendizajes en América Latina y El Caribe</a:t>
            </a:r>
          </a:p>
        </p:txBody>
      </p:sp>
      <p:sp>
        <p:nvSpPr>
          <p:cNvPr id="5" name="Subtítulo 4">
            <a:extLst>
              <a:ext uri="{FF2B5EF4-FFF2-40B4-BE49-F238E27FC236}">
                <a16:creationId xmlns:a16="http://schemas.microsoft.com/office/drawing/2014/main" id="{F1855EF8-8CDC-6F8C-29C9-7770877C506E}"/>
              </a:ext>
            </a:extLst>
          </p:cNvPr>
          <p:cNvSpPr>
            <a:spLocks noGrp="1"/>
          </p:cNvSpPr>
          <p:nvPr>
            <p:ph type="subTitle" idx="1"/>
          </p:nvPr>
        </p:nvSpPr>
        <p:spPr>
          <a:xfrm>
            <a:off x="3151908" y="4775386"/>
            <a:ext cx="5888183" cy="1655762"/>
          </a:xfrm>
        </p:spPr>
        <p:txBody>
          <a:bodyPr/>
          <a:lstStyle/>
          <a:p>
            <a:r>
              <a:rPr lang="es-CO" dirty="0">
                <a:solidFill>
                  <a:schemeClr val="bg1"/>
                </a:solidFill>
              </a:rPr>
              <a:t>Ximena Dueñas</a:t>
            </a:r>
          </a:p>
          <a:p>
            <a:r>
              <a:rPr lang="es-CO" dirty="0">
                <a:solidFill>
                  <a:schemeClr val="bg1"/>
                </a:solidFill>
              </a:rPr>
              <a:t>Especialista en Educación</a:t>
            </a:r>
          </a:p>
          <a:p>
            <a:r>
              <a:rPr lang="es-CO" dirty="0">
                <a:solidFill>
                  <a:schemeClr val="bg1"/>
                </a:solidFill>
              </a:rPr>
              <a:t>Banco Interamericano de Desarrollo</a:t>
            </a:r>
          </a:p>
        </p:txBody>
      </p:sp>
      <p:pic>
        <p:nvPicPr>
          <p:cNvPr id="1026" name="Picture 2">
            <a:extLst>
              <a:ext uri="{FF2B5EF4-FFF2-40B4-BE49-F238E27FC236}">
                <a16:creationId xmlns:a16="http://schemas.microsoft.com/office/drawing/2014/main" id="{F2106B0F-422E-C851-99AD-A236CFEF9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25" t="20001" r="11567" b="13749"/>
          <a:stretch/>
        </p:blipFill>
        <p:spPr bwMode="auto">
          <a:xfrm>
            <a:off x="10315575" y="6052529"/>
            <a:ext cx="1876425" cy="75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81746" y="378979"/>
            <a:ext cx="7204363" cy="1325563"/>
          </a:xfrm>
        </p:spPr>
        <p:txBody>
          <a:bodyPr/>
          <a:lstStyle/>
          <a:p>
            <a:r>
              <a:rPr lang="es-CO" dirty="0">
                <a:solidFill>
                  <a:schemeClr val="tx1">
                    <a:lumMod val="65000"/>
                    <a:lumOff val="35000"/>
                  </a:schemeClr>
                </a:solidFill>
              </a:rPr>
              <a:t>Contenido</a:t>
            </a:r>
          </a:p>
        </p:txBody>
      </p:sp>
      <p:sp>
        <p:nvSpPr>
          <p:cNvPr id="3" name="Marcador de contenido 2">
            <a:extLst>
              <a:ext uri="{FF2B5EF4-FFF2-40B4-BE49-F238E27FC236}">
                <a16:creationId xmlns:a16="http://schemas.microsoft.com/office/drawing/2014/main" id="{F775AAD2-E390-C3EE-C99D-E011D6925E68}"/>
              </a:ext>
            </a:extLst>
          </p:cNvPr>
          <p:cNvSpPr>
            <a:spLocks noGrp="1"/>
          </p:cNvSpPr>
          <p:nvPr>
            <p:ph idx="1"/>
          </p:nvPr>
        </p:nvSpPr>
        <p:spPr/>
        <p:txBody>
          <a:bodyPr/>
          <a:lstStyle/>
          <a:p>
            <a:r>
              <a:rPr lang="es-CO" dirty="0">
                <a:solidFill>
                  <a:schemeClr val="tx1">
                    <a:lumMod val="65000"/>
                    <a:lumOff val="35000"/>
                  </a:schemeClr>
                </a:solidFill>
              </a:rPr>
              <a:t>Una mirada a las tres últimas décadas</a:t>
            </a:r>
          </a:p>
          <a:p>
            <a:r>
              <a:rPr lang="es-CO" dirty="0">
                <a:solidFill>
                  <a:schemeClr val="tx1">
                    <a:lumMod val="65000"/>
                    <a:lumOff val="35000"/>
                  </a:schemeClr>
                </a:solidFill>
              </a:rPr>
              <a:t>Evaluaciones internacionales</a:t>
            </a:r>
          </a:p>
          <a:p>
            <a:r>
              <a:rPr lang="es-CO" dirty="0">
                <a:solidFill>
                  <a:schemeClr val="tx1">
                    <a:lumMod val="65000"/>
                    <a:lumOff val="35000"/>
                  </a:schemeClr>
                </a:solidFill>
              </a:rPr>
              <a:t>Conclusiones</a:t>
            </a:r>
          </a:p>
        </p:txBody>
      </p:sp>
    </p:spTree>
    <p:extLst>
      <p:ext uri="{BB962C8B-B14F-4D97-AF65-F5344CB8AC3E}">
        <p14:creationId xmlns:p14="http://schemas.microsoft.com/office/powerpoint/2010/main" val="349466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81746" y="378979"/>
            <a:ext cx="7204363" cy="1325563"/>
          </a:xfrm>
        </p:spPr>
        <p:txBody>
          <a:bodyPr>
            <a:normAutofit/>
          </a:bodyPr>
          <a:lstStyle/>
          <a:p>
            <a:r>
              <a:rPr lang="es-CO" dirty="0">
                <a:solidFill>
                  <a:schemeClr val="tx1">
                    <a:lumMod val="65000"/>
                    <a:lumOff val="35000"/>
                  </a:schemeClr>
                </a:solidFill>
              </a:rPr>
              <a:t>Las tres últimas décadas (1990-2000)</a:t>
            </a:r>
          </a:p>
        </p:txBody>
      </p:sp>
      <p:sp>
        <p:nvSpPr>
          <p:cNvPr id="3" name="Marcador de contenido 2">
            <a:extLst>
              <a:ext uri="{FF2B5EF4-FFF2-40B4-BE49-F238E27FC236}">
                <a16:creationId xmlns:a16="http://schemas.microsoft.com/office/drawing/2014/main" id="{F775AAD2-E390-C3EE-C99D-E011D6925E68}"/>
              </a:ext>
            </a:extLst>
          </p:cNvPr>
          <p:cNvSpPr>
            <a:spLocks noGrp="1" noRot="1" noMove="1" noResize="1" noEditPoints="1" noAdjustHandles="1" noChangeArrowheads="1" noChangeShapeType="1"/>
          </p:cNvSpPr>
          <p:nvPr>
            <p:ph idx="1"/>
          </p:nvPr>
        </p:nvSpPr>
        <p:spPr/>
        <p:txBody>
          <a:bodyPr>
            <a:normAutofit/>
          </a:bodyPr>
          <a:lstStyle/>
          <a:p>
            <a:pPr marL="0" indent="0">
              <a:buNone/>
            </a:pPr>
            <a:r>
              <a:rPr lang="es-CO" dirty="0">
                <a:solidFill>
                  <a:schemeClr val="tx1">
                    <a:lumMod val="65000"/>
                    <a:lumOff val="35000"/>
                  </a:schemeClr>
                </a:solidFill>
              </a:rPr>
              <a:t>Creación de Capacidades Evaluativas</a:t>
            </a:r>
          </a:p>
          <a:p>
            <a:pPr marL="0" indent="0">
              <a:buNone/>
            </a:pPr>
            <a:endParaRPr lang="es-CO" dirty="0">
              <a:solidFill>
                <a:schemeClr val="tx1">
                  <a:lumMod val="65000"/>
                  <a:lumOff val="35000"/>
                </a:schemeClr>
              </a:solidFill>
            </a:endParaRPr>
          </a:p>
          <a:p>
            <a:r>
              <a:rPr lang="es-CO" dirty="0">
                <a:solidFill>
                  <a:schemeClr val="tx1">
                    <a:lumMod val="65000"/>
                    <a:lumOff val="35000"/>
                  </a:schemeClr>
                </a:solidFill>
              </a:rPr>
              <a:t>A nivel técnico, las evaluaciones en este periodo se focalizaron en la medición del rendimiento académico en las áreas de lenguaje y matemáticas;</a:t>
            </a:r>
          </a:p>
          <a:p>
            <a:r>
              <a:rPr lang="es-CO" dirty="0">
                <a:solidFill>
                  <a:schemeClr val="tx1">
                    <a:lumMod val="65000"/>
                    <a:lumOff val="35000"/>
                  </a:schemeClr>
                </a:solidFill>
              </a:rPr>
              <a:t>La mayoría de los países aplicaba teoría clásica del test;</a:t>
            </a:r>
          </a:p>
          <a:p>
            <a:r>
              <a:rPr lang="es-CO" dirty="0">
                <a:solidFill>
                  <a:schemeClr val="tx1">
                    <a:lumMod val="65000"/>
                    <a:lumOff val="35000"/>
                  </a:schemeClr>
                </a:solidFill>
              </a:rPr>
              <a:t>Las pruebas, en general, carecían de una repercusión y aplicabilidad significativa en política educativa, llegando incluso a existir reticencia en cuanto a la divulgación de sus resultados.</a:t>
            </a:r>
          </a:p>
        </p:txBody>
      </p:sp>
    </p:spTree>
    <p:extLst>
      <p:ext uri="{BB962C8B-B14F-4D97-AF65-F5344CB8AC3E}">
        <p14:creationId xmlns:p14="http://schemas.microsoft.com/office/powerpoint/2010/main" val="287613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81746" y="378979"/>
            <a:ext cx="7204363" cy="1325563"/>
          </a:xfrm>
        </p:spPr>
        <p:txBody>
          <a:bodyPr>
            <a:normAutofit/>
          </a:bodyPr>
          <a:lstStyle/>
          <a:p>
            <a:r>
              <a:rPr lang="es-CO" dirty="0">
                <a:solidFill>
                  <a:schemeClr val="tx1">
                    <a:lumMod val="65000"/>
                    <a:lumOff val="35000"/>
                  </a:schemeClr>
                </a:solidFill>
              </a:rPr>
              <a:t>Las tres últimas décadas (2000-2010)</a:t>
            </a:r>
          </a:p>
        </p:txBody>
      </p:sp>
      <p:sp>
        <p:nvSpPr>
          <p:cNvPr id="3" name="Marcador de contenido 2">
            <a:extLst>
              <a:ext uri="{FF2B5EF4-FFF2-40B4-BE49-F238E27FC236}">
                <a16:creationId xmlns:a16="http://schemas.microsoft.com/office/drawing/2014/main" id="{F775AAD2-E390-C3EE-C99D-E011D6925E68}"/>
              </a:ext>
            </a:extLst>
          </p:cNvPr>
          <p:cNvSpPr>
            <a:spLocks noGrp="1"/>
          </p:cNvSpPr>
          <p:nvPr>
            <p:ph idx="1"/>
          </p:nvPr>
        </p:nvSpPr>
        <p:spPr/>
        <p:txBody>
          <a:bodyPr>
            <a:normAutofit fontScale="92500" lnSpcReduction="20000"/>
          </a:bodyPr>
          <a:lstStyle/>
          <a:p>
            <a:pPr marL="0" indent="0">
              <a:buNone/>
            </a:pPr>
            <a:r>
              <a:rPr lang="es-CO" dirty="0">
                <a:solidFill>
                  <a:schemeClr val="tx1">
                    <a:lumMod val="65000"/>
                    <a:lumOff val="35000"/>
                  </a:schemeClr>
                </a:solidFill>
              </a:rPr>
              <a:t>Cambios Institucionales y Ampliación</a:t>
            </a:r>
          </a:p>
          <a:p>
            <a:pPr marL="0" indent="0">
              <a:buNone/>
            </a:pPr>
            <a:endParaRPr lang="es-CO" dirty="0">
              <a:solidFill>
                <a:schemeClr val="tx1">
                  <a:lumMod val="65000"/>
                  <a:lumOff val="35000"/>
                </a:schemeClr>
              </a:solidFill>
            </a:endParaRPr>
          </a:p>
          <a:p>
            <a:r>
              <a:rPr lang="es-CO" dirty="0">
                <a:solidFill>
                  <a:schemeClr val="tx1">
                    <a:lumMod val="65000"/>
                    <a:lumOff val="35000"/>
                  </a:schemeClr>
                </a:solidFill>
              </a:rPr>
              <a:t>Se comenzaron a recolectar pruebas tanto a nivel primaria como secundaria; </a:t>
            </a:r>
          </a:p>
          <a:p>
            <a:r>
              <a:rPr lang="es-CO" dirty="0">
                <a:solidFill>
                  <a:schemeClr val="tx1">
                    <a:lumMod val="65000"/>
                    <a:lumOff val="35000"/>
                  </a:schemeClr>
                </a:solidFill>
              </a:rPr>
              <a:t>Se inició una actualización de las teorías psicométricas utilizadas en las evaluaciones;  </a:t>
            </a:r>
          </a:p>
          <a:p>
            <a:r>
              <a:rPr lang="es-CO" dirty="0">
                <a:solidFill>
                  <a:schemeClr val="tx1">
                    <a:lumMod val="65000"/>
                    <a:lumOff val="35000"/>
                  </a:schemeClr>
                </a:solidFill>
              </a:rPr>
              <a:t>Comenzaron a utilizarse ampliamente cuestionarios de contexto para mejorar la interpretación y diseminación de los resultados de aprendizaje;</a:t>
            </a:r>
          </a:p>
          <a:p>
            <a:r>
              <a:rPr lang="es-CO" dirty="0">
                <a:solidFill>
                  <a:schemeClr val="tx1">
                    <a:lumMod val="65000"/>
                    <a:lumOff val="35000"/>
                  </a:schemeClr>
                </a:solidFill>
              </a:rPr>
              <a:t> Reporte de resultados por niveles de logro, en vez de puntajes;</a:t>
            </a:r>
          </a:p>
          <a:p>
            <a:r>
              <a:rPr lang="es-CO" dirty="0">
                <a:solidFill>
                  <a:schemeClr val="tx1">
                    <a:lumMod val="65000"/>
                    <a:lumOff val="35000"/>
                  </a:schemeClr>
                </a:solidFill>
              </a:rPr>
              <a:t>Mayor énfasis en el uso de su información y las implicancias de las pruebas. </a:t>
            </a:r>
          </a:p>
        </p:txBody>
      </p:sp>
    </p:spTree>
    <p:extLst>
      <p:ext uri="{BB962C8B-B14F-4D97-AF65-F5344CB8AC3E}">
        <p14:creationId xmlns:p14="http://schemas.microsoft.com/office/powerpoint/2010/main" val="283416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81746" y="378979"/>
            <a:ext cx="7204363" cy="1325563"/>
          </a:xfrm>
        </p:spPr>
        <p:txBody>
          <a:bodyPr/>
          <a:lstStyle/>
          <a:p>
            <a:r>
              <a:rPr lang="es-CO" dirty="0">
                <a:solidFill>
                  <a:schemeClr val="tx1">
                    <a:lumMod val="65000"/>
                    <a:lumOff val="35000"/>
                  </a:schemeClr>
                </a:solidFill>
              </a:rPr>
              <a:t>Las tres últimas décadas (2010-2020)</a:t>
            </a:r>
          </a:p>
        </p:txBody>
      </p:sp>
      <p:sp>
        <p:nvSpPr>
          <p:cNvPr id="3" name="Marcador de contenido 2">
            <a:extLst>
              <a:ext uri="{FF2B5EF4-FFF2-40B4-BE49-F238E27FC236}">
                <a16:creationId xmlns:a16="http://schemas.microsoft.com/office/drawing/2014/main" id="{F775AAD2-E390-C3EE-C99D-E011D6925E68}"/>
              </a:ext>
            </a:extLst>
          </p:cNvPr>
          <p:cNvSpPr>
            <a:spLocks noGrp="1"/>
          </p:cNvSpPr>
          <p:nvPr>
            <p:ph idx="1"/>
          </p:nvPr>
        </p:nvSpPr>
        <p:spPr/>
        <p:txBody>
          <a:bodyPr>
            <a:normAutofit fontScale="70000" lnSpcReduction="20000"/>
          </a:bodyPr>
          <a:lstStyle/>
          <a:p>
            <a:pPr marL="0" indent="0">
              <a:buNone/>
            </a:pPr>
            <a:r>
              <a:rPr lang="es-CO" dirty="0">
                <a:solidFill>
                  <a:schemeClr val="tx1">
                    <a:lumMod val="65000"/>
                    <a:lumOff val="35000"/>
                  </a:schemeClr>
                </a:solidFill>
              </a:rPr>
              <a:t>Consolidación de Sistemas de Evaluación</a:t>
            </a:r>
          </a:p>
          <a:p>
            <a:pPr marL="0" indent="0">
              <a:buNone/>
            </a:pPr>
            <a:endParaRPr lang="es-CO" dirty="0">
              <a:solidFill>
                <a:schemeClr val="tx1">
                  <a:lumMod val="65000"/>
                  <a:lumOff val="35000"/>
                </a:schemeClr>
              </a:solidFill>
            </a:endParaRPr>
          </a:p>
          <a:p>
            <a:r>
              <a:rPr lang="es-CO" dirty="0">
                <a:solidFill>
                  <a:schemeClr val="tx1">
                    <a:lumMod val="65000"/>
                    <a:lumOff val="35000"/>
                  </a:schemeClr>
                </a:solidFill>
              </a:rPr>
              <a:t>Sistemas de evaluación más consolidados que recogían pruebas censales para ambos niveles, proponían una mirada crítica y analítica sobre la conceptualización de calidad educativa, el uso de los resultados de las pruebas de aprendizaje, y la aplicación de cuestionarios de clima escolar, acciones y actitudes, y socioemocionales. </a:t>
            </a:r>
          </a:p>
          <a:p>
            <a:r>
              <a:rPr lang="es-CO" dirty="0">
                <a:solidFill>
                  <a:schemeClr val="tx1">
                    <a:lumMod val="65000"/>
                    <a:lumOff val="35000"/>
                  </a:schemeClr>
                </a:solidFill>
              </a:rPr>
              <a:t>Conceptualización de calidad, los usos de las pruebas de aprendizaje y el rumbo de la política pública al contemplar la calidad educativa como un proceso de obtención de resultados en pruebas de gran escala que solo daban cuenta de resultados en procesos cognitivos</a:t>
            </a:r>
          </a:p>
          <a:p>
            <a:r>
              <a:rPr lang="es-CO" dirty="0">
                <a:solidFill>
                  <a:schemeClr val="tx1">
                    <a:lumMod val="65000"/>
                    <a:lumOff val="35000"/>
                  </a:schemeClr>
                </a:solidFill>
              </a:rPr>
              <a:t> Medición de otro tipo de habilidades además del monitoreo de áreas “básicas” y se crearon y utilizaron en mayor medida índices de calidad educativa, con el objetivo de medir de forma sintética y precisa la calidad del servicio que entregan las escuelas y, al mismo tiempo, guiar prácticas de escuelas, distritos, directivos y docentes </a:t>
            </a:r>
          </a:p>
        </p:txBody>
      </p:sp>
    </p:spTree>
    <p:extLst>
      <p:ext uri="{BB962C8B-B14F-4D97-AF65-F5344CB8AC3E}">
        <p14:creationId xmlns:p14="http://schemas.microsoft.com/office/powerpoint/2010/main" val="34177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FC112-C95E-4026-DFFB-6FD85F29D0CA}"/>
              </a:ext>
            </a:extLst>
          </p:cNvPr>
          <p:cNvSpPr>
            <a:spLocks noGrp="1"/>
          </p:cNvSpPr>
          <p:nvPr>
            <p:ph type="title"/>
          </p:nvPr>
        </p:nvSpPr>
        <p:spPr>
          <a:xfrm>
            <a:off x="2881746" y="378979"/>
            <a:ext cx="7204363" cy="1325563"/>
          </a:xfrm>
        </p:spPr>
        <p:txBody>
          <a:bodyPr>
            <a:noAutofit/>
          </a:bodyPr>
          <a:lstStyle/>
          <a:p>
            <a:r>
              <a:rPr lang="es-CO" sz="2800" dirty="0">
                <a:solidFill>
                  <a:schemeClr val="tx1">
                    <a:lumMod val="65000"/>
                    <a:lumOff val="35000"/>
                  </a:schemeClr>
                </a:solidFill>
              </a:rPr>
              <a:t>Tipo de prueba e implicancias antes, durante y luego de la disrupción de la pandemia, 13 países</a:t>
            </a:r>
          </a:p>
        </p:txBody>
      </p:sp>
      <p:pic>
        <p:nvPicPr>
          <p:cNvPr id="6" name="Picture 5">
            <a:extLst>
              <a:ext uri="{FF2B5EF4-FFF2-40B4-BE49-F238E27FC236}">
                <a16:creationId xmlns:a16="http://schemas.microsoft.com/office/drawing/2014/main" id="{0D7AC27A-79B9-D10D-E26A-516A4B82AD3D}"/>
              </a:ext>
            </a:extLst>
          </p:cNvPr>
          <p:cNvPicPr>
            <a:picLocks noChangeAspect="1"/>
          </p:cNvPicPr>
          <p:nvPr/>
        </p:nvPicPr>
        <p:blipFill>
          <a:blip r:embed="rId4"/>
          <a:stretch>
            <a:fillRect/>
          </a:stretch>
        </p:blipFill>
        <p:spPr>
          <a:xfrm>
            <a:off x="720539" y="1678420"/>
            <a:ext cx="8330045" cy="5179579"/>
          </a:xfrm>
          <a:prstGeom prst="rect">
            <a:avLst/>
          </a:prstGeom>
        </p:spPr>
      </p:pic>
      <p:pic>
        <p:nvPicPr>
          <p:cNvPr id="7" name="Picture 6">
            <a:extLst>
              <a:ext uri="{FF2B5EF4-FFF2-40B4-BE49-F238E27FC236}">
                <a16:creationId xmlns:a16="http://schemas.microsoft.com/office/drawing/2014/main" id="{3C1D1D30-3786-5948-B3D0-AE9D95513B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35676" y="5002699"/>
            <a:ext cx="1835785" cy="636270"/>
          </a:xfrm>
          <a:prstGeom prst="rect">
            <a:avLst/>
          </a:prstGeom>
          <a:noFill/>
          <a:ln>
            <a:noFill/>
          </a:ln>
        </p:spPr>
      </p:pic>
    </p:spTree>
    <p:extLst>
      <p:ext uri="{BB962C8B-B14F-4D97-AF65-F5344CB8AC3E}">
        <p14:creationId xmlns:p14="http://schemas.microsoft.com/office/powerpoint/2010/main" val="174614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616036" y="365125"/>
            <a:ext cx="6822374" cy="1325563"/>
          </a:xfrm>
        </p:spPr>
        <p:txBody>
          <a:bodyPr/>
          <a:lstStyle/>
          <a:p>
            <a:r>
              <a:rPr lang="es-CO" dirty="0">
                <a:solidFill>
                  <a:schemeClr val="tx1">
                    <a:lumMod val="65000"/>
                    <a:lumOff val="35000"/>
                  </a:schemeClr>
                </a:solidFill>
              </a:rPr>
              <a:t>Evaluaciones Internacionales</a:t>
            </a: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351338"/>
          </a:xfrm>
        </p:spPr>
        <p:txBody>
          <a:bodyPr>
            <a:normAutofit fontScale="70000" lnSpcReduction="20000"/>
          </a:bodyPr>
          <a:lstStyle/>
          <a:p>
            <a:r>
              <a:rPr lang="es-CO" dirty="0">
                <a:solidFill>
                  <a:schemeClr val="tx1">
                    <a:lumMod val="65000"/>
                    <a:lumOff val="35000"/>
                  </a:schemeClr>
                </a:solidFill>
              </a:rPr>
              <a:t>La participación en pruebas internacionales ha brindado oportunidades de mejora en los procesos de implementación de pruebas nacionales y el uso de sus resultados en varios países de la región</a:t>
            </a:r>
          </a:p>
          <a:p>
            <a:r>
              <a:rPr lang="es-CO" dirty="0">
                <a:solidFill>
                  <a:schemeClr val="tx1">
                    <a:lumMod val="65000"/>
                    <a:lumOff val="35000"/>
                  </a:schemeClr>
                </a:solidFill>
              </a:rPr>
              <a:t>Genera oportunidades para el desarrollo de capacidades técnicas, la exposición a ideas innovadoras y mejores prácticas en el campo de la evaluación a gran escala</a:t>
            </a:r>
          </a:p>
          <a:p>
            <a:r>
              <a:rPr lang="es-CO" dirty="0">
                <a:solidFill>
                  <a:schemeClr val="tx1">
                    <a:lumMod val="65000"/>
                    <a:lumOff val="35000"/>
                  </a:schemeClr>
                </a:solidFill>
              </a:rPr>
              <a:t>El establecimiento del LLECE en 1994, destaca como un hito para los países de la región al proporcionar un espacio para el intercambio de ideas y las mejores prácticas en el ámbito educativo, y el objetivo de fortalecimiento de las capacidades en el campo de la evaluación educativa.</a:t>
            </a:r>
          </a:p>
          <a:p>
            <a:r>
              <a:rPr lang="es-CO" dirty="0">
                <a:solidFill>
                  <a:schemeClr val="tx1">
                    <a:lumMod val="65000"/>
                    <a:lumOff val="35000"/>
                  </a:schemeClr>
                </a:solidFill>
              </a:rPr>
              <a:t>Promueven la movilización de las políticas educativas nacionales. </a:t>
            </a:r>
          </a:p>
          <a:p>
            <a:r>
              <a:rPr lang="es-CO" dirty="0">
                <a:solidFill>
                  <a:schemeClr val="tx1">
                    <a:lumMod val="65000"/>
                    <a:lumOff val="35000"/>
                  </a:schemeClr>
                </a:solidFill>
              </a:rPr>
              <a:t>Seguimiento de las metas establecidas en el marco del ODS-4. </a:t>
            </a:r>
          </a:p>
        </p:txBody>
      </p:sp>
    </p:spTree>
    <p:extLst>
      <p:ext uri="{BB962C8B-B14F-4D97-AF65-F5344CB8AC3E}">
        <p14:creationId xmlns:p14="http://schemas.microsoft.com/office/powerpoint/2010/main" val="265714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97982-3DB7-B152-4ABA-EDE86349A520}"/>
              </a:ext>
            </a:extLst>
          </p:cNvPr>
          <p:cNvSpPr>
            <a:spLocks noGrp="1"/>
          </p:cNvSpPr>
          <p:nvPr>
            <p:ph type="title"/>
          </p:nvPr>
        </p:nvSpPr>
        <p:spPr>
          <a:xfrm>
            <a:off x="3962400" y="365125"/>
            <a:ext cx="6345382" cy="1325563"/>
          </a:xfrm>
        </p:spPr>
        <p:txBody>
          <a:bodyPr/>
          <a:lstStyle/>
          <a:p>
            <a:r>
              <a:rPr lang="es-CO" dirty="0">
                <a:solidFill>
                  <a:schemeClr val="tx1">
                    <a:lumMod val="65000"/>
                    <a:lumOff val="35000"/>
                  </a:schemeClr>
                </a:solidFill>
              </a:rPr>
              <a:t>Conclusiones</a:t>
            </a:r>
          </a:p>
        </p:txBody>
      </p:sp>
      <p:sp>
        <p:nvSpPr>
          <p:cNvPr id="3" name="Marcador de contenido 2">
            <a:extLst>
              <a:ext uri="{FF2B5EF4-FFF2-40B4-BE49-F238E27FC236}">
                <a16:creationId xmlns:a16="http://schemas.microsoft.com/office/drawing/2014/main" id="{4BF96458-7B06-B750-5138-5EFB1A4ADF2F}"/>
              </a:ext>
            </a:extLst>
          </p:cNvPr>
          <p:cNvSpPr>
            <a:spLocks noGrp="1"/>
          </p:cNvSpPr>
          <p:nvPr>
            <p:ph idx="1"/>
          </p:nvPr>
        </p:nvSpPr>
        <p:spPr>
          <a:xfrm>
            <a:off x="3616036" y="1825625"/>
            <a:ext cx="7737764" cy="4201102"/>
          </a:xfrm>
        </p:spPr>
        <p:txBody>
          <a:bodyPr>
            <a:normAutofit fontScale="77500" lnSpcReduction="20000"/>
          </a:bodyPr>
          <a:lstStyle/>
          <a:p>
            <a:pPr marL="0" indent="0">
              <a:buNone/>
            </a:pPr>
            <a:r>
              <a:rPr lang="es-CO" dirty="0">
                <a:solidFill>
                  <a:schemeClr val="tx1">
                    <a:lumMod val="65000"/>
                    <a:lumOff val="35000"/>
                  </a:schemeClr>
                </a:solidFill>
              </a:rPr>
              <a:t>La implementación de evaluaciones de aprendizaje a gran escala puede ayudar a monitorear y promover la equidad, eficiencia y eficacia dentro de los sistemas educativos. A su vez puede ser una herramienta para focalizar y guiar esfuerzos luego de choques externos al sistema como el de la pandemia. </a:t>
            </a:r>
          </a:p>
          <a:p>
            <a:pPr marL="0" indent="0">
              <a:buNone/>
            </a:pPr>
            <a:r>
              <a:rPr lang="es-CO" dirty="0">
                <a:solidFill>
                  <a:schemeClr val="tx1">
                    <a:lumMod val="65000"/>
                    <a:lumOff val="35000"/>
                  </a:schemeClr>
                </a:solidFill>
              </a:rPr>
              <a:t>Igualmente, las evaluaciones pueden informar y aumentar la eficiencia de la asignación de recursos necesaria para cumplir las metas educativas. </a:t>
            </a:r>
          </a:p>
          <a:p>
            <a:pPr marL="0" indent="0">
              <a:buNone/>
            </a:pPr>
            <a:r>
              <a:rPr lang="es-CO" dirty="0">
                <a:solidFill>
                  <a:schemeClr val="tx1">
                    <a:lumMod val="65000"/>
                    <a:lumOff val="35000"/>
                  </a:schemeClr>
                </a:solidFill>
              </a:rPr>
              <a:t>El mejoramiento de la gestión pedagógica y entrenamiento docente en las escuelas puede verse catapultado por un uso efectivo de los resultados de las pruebas. </a:t>
            </a:r>
          </a:p>
          <a:p>
            <a:pPr marL="0" indent="0">
              <a:buNone/>
            </a:pPr>
            <a:r>
              <a:rPr lang="es-CO" dirty="0">
                <a:solidFill>
                  <a:schemeClr val="tx1">
                    <a:lumMod val="65000"/>
                    <a:lumOff val="35000"/>
                  </a:schemeClr>
                </a:solidFill>
              </a:rPr>
              <a:t>Promover la rendición de cuentas y la elección de escuelas. </a:t>
            </a:r>
          </a:p>
        </p:txBody>
      </p:sp>
    </p:spTree>
    <p:extLst>
      <p:ext uri="{BB962C8B-B14F-4D97-AF65-F5344CB8AC3E}">
        <p14:creationId xmlns:p14="http://schemas.microsoft.com/office/powerpoint/2010/main" val="26520043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1351</TotalTime>
  <Words>2467</Words>
  <Application>Microsoft Office PowerPoint</Application>
  <PresentationFormat>Widescreen</PresentationFormat>
  <Paragraphs>63</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Tema de Office</vt:lpstr>
      <vt:lpstr>PowerPoint Presentation</vt:lpstr>
      <vt:lpstr>La medición de los aprendizajes en América Latina y El Caribe</vt:lpstr>
      <vt:lpstr>Contenido</vt:lpstr>
      <vt:lpstr>Las tres últimas décadas (1990-2000)</vt:lpstr>
      <vt:lpstr>Las tres últimas décadas (2000-2010)</vt:lpstr>
      <vt:lpstr>Las tres últimas décadas (2010-2020)</vt:lpstr>
      <vt:lpstr>Tipo de prueba e implicancias antes, durante y luego de la disrupción de la pandemia, 13 países</vt:lpstr>
      <vt:lpstr>Evaluaciones Internacionales</vt:lpstr>
      <vt:lpstr>Conclusiones</vt:lpstr>
      <vt:lpstr>Reflexiones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Andres Acero Castillo</dc:creator>
  <cp:lastModifiedBy>Duenas Herrera, Ximena</cp:lastModifiedBy>
  <cp:revision>9</cp:revision>
  <dcterms:created xsi:type="dcterms:W3CDTF">2024-03-08T14:42:22Z</dcterms:created>
  <dcterms:modified xsi:type="dcterms:W3CDTF">2024-04-02T23:01:21Z</dcterms:modified>
</cp:coreProperties>
</file>