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6" r:id="rId3"/>
    <p:sldId id="263" r:id="rId4"/>
    <p:sldId id="260" r:id="rId5"/>
    <p:sldId id="265" r:id="rId6"/>
    <p:sldId id="269" r:id="rId7"/>
    <p:sldId id="266" r:id="rId8"/>
    <p:sldId id="259" r:id="rId9"/>
    <p:sldId id="273" r:id="rId10"/>
    <p:sldId id="274" r:id="rId11"/>
    <p:sldId id="275" r:id="rId12"/>
    <p:sldId id="267" r:id="rId13"/>
    <p:sldId id="276" r:id="rId14"/>
    <p:sldId id="277" r:id="rId15"/>
    <p:sldId id="278" r:id="rId16"/>
    <p:sldId id="268" r:id="rId17"/>
    <p:sldId id="279" r:id="rId18"/>
    <p:sldId id="283" r:id="rId19"/>
    <p:sldId id="282" r:id="rId20"/>
    <p:sldId id="281" r:id="rId21"/>
    <p:sldId id="280" r:id="rId22"/>
    <p:sldId id="264"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General" id="{F15BD286-757F-F14D-85FA-21754A460388}">
          <p14:sldIdLst>
            <p14:sldId id="257"/>
          </p14:sldIdLst>
        </p14:section>
        <p14:section name="Portadilla / Separadores de sección" id="{1CD656D3-963D-FA41-8DED-89B9A55A15A2}">
          <p14:sldIdLst>
            <p14:sldId id="256"/>
            <p14:sldId id="263"/>
          </p14:sldIdLst>
        </p14:section>
        <p14:section name="Slides de contenido" id="{FCE6D9F9-D5DC-BC47-8F55-C68F459F11B1}">
          <p14:sldIdLst>
            <p14:sldId id="260"/>
            <p14:sldId id="265"/>
            <p14:sldId id="269"/>
            <p14:sldId id="266"/>
            <p14:sldId id="259"/>
            <p14:sldId id="273"/>
            <p14:sldId id="274"/>
            <p14:sldId id="275"/>
            <p14:sldId id="267"/>
            <p14:sldId id="276"/>
            <p14:sldId id="277"/>
            <p14:sldId id="278"/>
            <p14:sldId id="268"/>
            <p14:sldId id="279"/>
            <p14:sldId id="283"/>
            <p14:sldId id="282"/>
            <p14:sldId id="281"/>
            <p14:sldId id="280"/>
          </p14:sldIdLst>
        </p14:section>
        <p14:section name="Cierre" id="{D6C0F992-F29A-324E-A2E1-28A922CB10EC}">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73"/>
  </p:normalViewPr>
  <p:slideViewPr>
    <p:cSldViewPr snapToGrid="0">
      <p:cViewPr varScale="1">
        <p:scale>
          <a:sx n="70" d="100"/>
          <a:sy n="70" d="100"/>
        </p:scale>
        <p:origin x="714" y="60"/>
      </p:cViewPr>
      <p:guideLst/>
    </p:cSldViewPr>
  </p:slideViewPr>
  <p:notesTextViewPr>
    <p:cViewPr>
      <p:scale>
        <a:sx n="1" d="1"/>
        <a:sy n="1" d="1"/>
      </p:scale>
      <p:origin x="0" y="0"/>
    </p:cViewPr>
  </p:notesTextViewPr>
  <p:sorterViewPr>
    <p:cViewPr>
      <p:scale>
        <a:sx n="100" d="100"/>
        <a:sy n="100" d="100"/>
      </p:scale>
      <p:origin x="0" y="-86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478AC-4E6A-4344-9E67-99C97C510586}" type="datetimeFigureOut">
              <a:rPr lang="es-CO" smtClean="0"/>
              <a:t>1/04/2024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0701-8458-C648-9069-D47A3B9C8F4D}" type="slidenum">
              <a:rPr lang="es-CO" smtClean="0"/>
              <a:t>‹Nº›</a:t>
            </a:fld>
            <a:endParaRPr lang="es-CO"/>
          </a:p>
        </p:txBody>
      </p:sp>
    </p:spTree>
    <p:extLst>
      <p:ext uri="{BB962C8B-B14F-4D97-AF65-F5344CB8AC3E}">
        <p14:creationId xmlns:p14="http://schemas.microsoft.com/office/powerpoint/2010/main" val="129189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260701-8458-C648-9069-D47A3B9C8F4D}" type="slidenum">
              <a:rPr lang="es-CO" smtClean="0"/>
              <a:t>3</a:t>
            </a:fld>
            <a:endParaRPr lang="es-CO"/>
          </a:p>
        </p:txBody>
      </p:sp>
    </p:spTree>
    <p:extLst>
      <p:ext uri="{BB962C8B-B14F-4D97-AF65-F5344CB8AC3E}">
        <p14:creationId xmlns:p14="http://schemas.microsoft.com/office/powerpoint/2010/main" val="308519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260701-8458-C648-9069-D47A3B9C8F4D}" type="slidenum">
              <a:rPr lang="es-CO" smtClean="0"/>
              <a:t>5</a:t>
            </a:fld>
            <a:endParaRPr lang="es-CO"/>
          </a:p>
        </p:txBody>
      </p:sp>
    </p:spTree>
    <p:extLst>
      <p:ext uri="{BB962C8B-B14F-4D97-AF65-F5344CB8AC3E}">
        <p14:creationId xmlns:p14="http://schemas.microsoft.com/office/powerpoint/2010/main" val="214742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260701-8458-C648-9069-D47A3B9C8F4D}" type="slidenum">
              <a:rPr lang="es-CO" smtClean="0"/>
              <a:t>7</a:t>
            </a:fld>
            <a:endParaRPr lang="es-CO"/>
          </a:p>
        </p:txBody>
      </p:sp>
    </p:spTree>
    <p:extLst>
      <p:ext uri="{BB962C8B-B14F-4D97-AF65-F5344CB8AC3E}">
        <p14:creationId xmlns:p14="http://schemas.microsoft.com/office/powerpoint/2010/main" val="365359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260701-8458-C648-9069-D47A3B9C8F4D}" type="slidenum">
              <a:rPr lang="es-CO" smtClean="0"/>
              <a:t>12</a:t>
            </a:fld>
            <a:endParaRPr lang="es-CO"/>
          </a:p>
        </p:txBody>
      </p:sp>
    </p:spTree>
    <p:extLst>
      <p:ext uri="{BB962C8B-B14F-4D97-AF65-F5344CB8AC3E}">
        <p14:creationId xmlns:p14="http://schemas.microsoft.com/office/powerpoint/2010/main" val="3139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D260701-8458-C648-9069-D47A3B9C8F4D}" type="slidenum">
              <a:rPr lang="es-CO" smtClean="0"/>
              <a:t>16</a:t>
            </a:fld>
            <a:endParaRPr lang="es-CO"/>
          </a:p>
        </p:txBody>
      </p:sp>
    </p:spTree>
    <p:extLst>
      <p:ext uri="{BB962C8B-B14F-4D97-AF65-F5344CB8AC3E}">
        <p14:creationId xmlns:p14="http://schemas.microsoft.com/office/powerpoint/2010/main" val="338962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B8DCD-6BF8-5ED4-A6A2-7B46DFF16EE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A369118C-3ACA-3671-51E5-FA7D2065F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60AF5192-86D9-16B2-3133-54FC8A1F78D7}"/>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5" name="Marcador de pie de página 4">
            <a:extLst>
              <a:ext uri="{FF2B5EF4-FFF2-40B4-BE49-F238E27FC236}">
                <a16:creationId xmlns:a16="http://schemas.microsoft.com/office/drawing/2014/main" id="{CE57EECD-DFB5-6BA9-B4CB-D1598A6EA0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5E852B-FF94-B362-9BD7-F2375C9DECC7}"/>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332826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A130E-C6F2-B2F6-4419-DECF2F3A4DB3}"/>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E183661-F7CA-8B88-72ED-D876350BC0D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1621A6F-3B4E-ED36-CF8C-E9B97CE4AB09}"/>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5" name="Marcador de pie de página 4">
            <a:extLst>
              <a:ext uri="{FF2B5EF4-FFF2-40B4-BE49-F238E27FC236}">
                <a16:creationId xmlns:a16="http://schemas.microsoft.com/office/drawing/2014/main" id="{D49F216F-A945-5F1D-742C-8298D3F08E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6B76C9D-9C70-0C02-2C3C-0B30AF665BB1}"/>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262440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598A93B-52D1-D4B3-25C3-751D6E8C1776}"/>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DF9CF5D9-C4DA-6FDC-FAAD-82860EE1986B}"/>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BE1F8EC-E601-6878-EA4E-0506FC2B9CCB}"/>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5" name="Marcador de pie de página 4">
            <a:extLst>
              <a:ext uri="{FF2B5EF4-FFF2-40B4-BE49-F238E27FC236}">
                <a16:creationId xmlns:a16="http://schemas.microsoft.com/office/drawing/2014/main" id="{305BE2E5-F25A-D70A-B826-9A62280FD8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A5B47A2-568A-3DD1-50E7-58AD3CDB51A2}"/>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8596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A5DA13-9E5F-3985-E6E7-208B29E3D9DA}"/>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0340D1B-7D77-9854-FC6A-2F2231790F7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42CC655-C500-7743-230E-8EA555BEBF60}"/>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5" name="Marcador de pie de página 4">
            <a:extLst>
              <a:ext uri="{FF2B5EF4-FFF2-40B4-BE49-F238E27FC236}">
                <a16:creationId xmlns:a16="http://schemas.microsoft.com/office/drawing/2014/main" id="{CAAB892D-196E-C9EB-FD13-8FEF77A554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585580D-F2DE-55CA-66EC-EB658C2E053B}"/>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75210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4B8C8-4D7F-6A9E-474C-10C240D6B3C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1F8FCC7-2B37-D408-7D95-585F9F74C2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D87DCB2C-3AB6-3B1C-8382-478D63A3858D}"/>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5" name="Marcador de pie de página 4">
            <a:extLst>
              <a:ext uri="{FF2B5EF4-FFF2-40B4-BE49-F238E27FC236}">
                <a16:creationId xmlns:a16="http://schemas.microsoft.com/office/drawing/2014/main" id="{1BB2F13A-A7C5-0D86-2918-9CA031C332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CF8C53D-0648-0B19-267A-430797FCE96B}"/>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87750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6D4D0-B79E-16AC-0F3E-E2B5D08FD93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ACE7B1B-112D-29C2-7B42-DFAA88E91C3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BBFE7104-C88B-4AD6-BBB5-55290DAF9AB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48130838-75EE-DB81-9E4F-18E13B4105D3}"/>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6" name="Marcador de pie de página 5">
            <a:extLst>
              <a:ext uri="{FF2B5EF4-FFF2-40B4-BE49-F238E27FC236}">
                <a16:creationId xmlns:a16="http://schemas.microsoft.com/office/drawing/2014/main" id="{8123E372-ACB8-B53D-7AB7-0AB22930F95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A720581-2BB2-BC7E-DB74-4AA2009E294F}"/>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34720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AB4A6-D0A4-9216-5FB6-CA47D845FF3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28ED9E7-AC34-E3C5-957F-674FC4F44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2F3FB16-87F3-6695-4615-132D3DB6B959}"/>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C98EC7E9-5E30-B564-C8BA-2155BF011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5107021-CBBA-996A-0A0A-D67C0CAD911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A3BFCFBC-64DF-9F50-C85F-D6579146E4EF}"/>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8" name="Marcador de pie de página 7">
            <a:extLst>
              <a:ext uri="{FF2B5EF4-FFF2-40B4-BE49-F238E27FC236}">
                <a16:creationId xmlns:a16="http://schemas.microsoft.com/office/drawing/2014/main" id="{7C8FAEE2-1954-9A77-B688-FCFB5EC874F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809EE40-CDE7-F5DF-B70E-FCC974E49296}"/>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338481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650DA-F789-5A97-DB88-FE75AB36CDC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915B7820-DB6F-2D8A-F9A6-1D7E482D39CB}"/>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4" name="Marcador de pie de página 3">
            <a:extLst>
              <a:ext uri="{FF2B5EF4-FFF2-40B4-BE49-F238E27FC236}">
                <a16:creationId xmlns:a16="http://schemas.microsoft.com/office/drawing/2014/main" id="{CFEFD9F3-8E01-616A-E55B-62D1C99B7B8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BDD0F2D-3D35-A504-1418-BD4DEFE12FDF}"/>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169099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7D1903-834C-A48B-CA91-E8E2D05AFB14}"/>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3" name="Marcador de pie de página 2">
            <a:extLst>
              <a:ext uri="{FF2B5EF4-FFF2-40B4-BE49-F238E27FC236}">
                <a16:creationId xmlns:a16="http://schemas.microsoft.com/office/drawing/2014/main" id="{1373DD14-3DA6-34BE-506A-DB6E3D18C0D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60CCEE0-6DA5-3FCC-526D-4DFE1152EB41}"/>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114712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A1860-0752-2C44-2D67-2AA87F957FF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358B0B89-4079-4B3D-AA64-6BB345A43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233E565B-9EE0-FD86-A3AB-FE6860A98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4254742-7F1F-7412-4B98-EB2725910E02}"/>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6" name="Marcador de pie de página 5">
            <a:extLst>
              <a:ext uri="{FF2B5EF4-FFF2-40B4-BE49-F238E27FC236}">
                <a16:creationId xmlns:a16="http://schemas.microsoft.com/office/drawing/2014/main" id="{579AD3B0-A8F4-BDD7-A038-EA27E1CFC73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3A4C156-8B1D-A912-3111-949D80BFC014}"/>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317446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BABEE-56F7-B8B5-5219-C0371D37EEA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8694C736-9751-BEF6-E626-7AAA24725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174ED00-A713-95D1-10EB-5A8C02486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6D87FB5-24CC-C83A-A755-14980FAE730B}"/>
              </a:ext>
            </a:extLst>
          </p:cNvPr>
          <p:cNvSpPr>
            <a:spLocks noGrp="1"/>
          </p:cNvSpPr>
          <p:nvPr>
            <p:ph type="dt" sz="half" idx="10"/>
          </p:nvPr>
        </p:nvSpPr>
        <p:spPr/>
        <p:txBody>
          <a:bodyPr/>
          <a:lstStyle/>
          <a:p>
            <a:fld id="{95660CD6-EF1E-F441-8710-9688792BB408}" type="datetimeFigureOut">
              <a:rPr lang="es-CO" smtClean="0"/>
              <a:t>1/04/2024</a:t>
            </a:fld>
            <a:endParaRPr lang="es-CO"/>
          </a:p>
        </p:txBody>
      </p:sp>
      <p:sp>
        <p:nvSpPr>
          <p:cNvPr id="6" name="Marcador de pie de página 5">
            <a:extLst>
              <a:ext uri="{FF2B5EF4-FFF2-40B4-BE49-F238E27FC236}">
                <a16:creationId xmlns:a16="http://schemas.microsoft.com/office/drawing/2014/main" id="{593EC82F-7AB7-58FD-EF82-20E24E94103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F915519-BF84-BA41-A38F-D4648D6348C5}"/>
              </a:ext>
            </a:extLst>
          </p:cNvPr>
          <p:cNvSpPr>
            <a:spLocks noGrp="1"/>
          </p:cNvSpPr>
          <p:nvPr>
            <p:ph type="sldNum" sz="quarter" idx="12"/>
          </p:nvPr>
        </p:nvSpPr>
        <p:spPr/>
        <p:txBody>
          <a:bodyPr/>
          <a:lstStyle/>
          <a:p>
            <a:fld id="{0219F1DE-9ED7-6A41-8B3A-ED475A030C98}" type="slidenum">
              <a:rPr lang="es-CO" smtClean="0"/>
              <a:t>‹Nº›</a:t>
            </a:fld>
            <a:endParaRPr lang="es-CO"/>
          </a:p>
        </p:txBody>
      </p:sp>
    </p:spTree>
    <p:extLst>
      <p:ext uri="{BB962C8B-B14F-4D97-AF65-F5344CB8AC3E}">
        <p14:creationId xmlns:p14="http://schemas.microsoft.com/office/powerpoint/2010/main" val="31634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EDF22A-024D-68C5-CC5A-C279AB5F8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649CD91D-8AC5-D7DC-DECB-897499C10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4D2E9324-D715-01D4-FC87-9CFF3949D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660CD6-EF1E-F441-8710-9688792BB408}" type="datetimeFigureOut">
              <a:rPr lang="es-CO" smtClean="0"/>
              <a:t>1/04/2024</a:t>
            </a:fld>
            <a:endParaRPr lang="es-CO"/>
          </a:p>
        </p:txBody>
      </p:sp>
      <p:sp>
        <p:nvSpPr>
          <p:cNvPr id="5" name="Marcador de pie de página 4">
            <a:extLst>
              <a:ext uri="{FF2B5EF4-FFF2-40B4-BE49-F238E27FC236}">
                <a16:creationId xmlns:a16="http://schemas.microsoft.com/office/drawing/2014/main" id="{C85C6C73-4316-F26E-4283-8394199B1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14D02AAE-736C-45D0-8E6B-6E94906CF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19F1DE-9ED7-6A41-8B3A-ED475A030C98}" type="slidenum">
              <a:rPr lang="es-CO" smtClean="0"/>
              <a:t>‹Nº›</a:t>
            </a:fld>
            <a:endParaRPr lang="es-CO"/>
          </a:p>
        </p:txBody>
      </p:sp>
    </p:spTree>
    <p:extLst>
      <p:ext uri="{BB962C8B-B14F-4D97-AF65-F5344CB8AC3E}">
        <p14:creationId xmlns:p14="http://schemas.microsoft.com/office/powerpoint/2010/main" val="80137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28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365125"/>
            <a:ext cx="6636328" cy="1325563"/>
          </a:xfrm>
        </p:spPr>
        <p:txBody>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Principales Resultados del Encuentro </a:t>
            </a: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3920082"/>
          </a:xfrm>
        </p:spPr>
        <p:txBody>
          <a:bodyPr>
            <a:noAutofit/>
          </a:bodyPr>
          <a:lstStyle/>
          <a:p>
            <a:pPr marL="0" indent="0" algn="just">
              <a:buNone/>
            </a:pPr>
            <a:r>
              <a:rPr lang="es-ES" sz="3200" dirty="0">
                <a:latin typeface="Tahoma" panose="020B0604030504040204" pitchFamily="34" charset="0"/>
                <a:ea typeface="Tahoma" panose="020B0604030504040204" pitchFamily="34" charset="0"/>
                <a:cs typeface="Tahoma" panose="020B0604030504040204" pitchFamily="34" charset="0"/>
              </a:rPr>
              <a:t>III. El reconocimiento que la evaluación de la calidad de la educación es un tema especialmente relevante debido a la heterogeneidad de nuestros sistemas educativos, a los desafíos de la inclusión educativa y a la necesidad de garantizar una educación equitativa y de calidad para los estudiantes con el fin de que todos avancen y nadie se quede atrás.</a:t>
            </a:r>
          </a:p>
        </p:txBody>
      </p:sp>
    </p:spTree>
    <p:extLst>
      <p:ext uri="{BB962C8B-B14F-4D97-AF65-F5344CB8AC3E}">
        <p14:creationId xmlns:p14="http://schemas.microsoft.com/office/powerpoint/2010/main" val="68169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365125"/>
            <a:ext cx="6636328" cy="1325563"/>
          </a:xfrm>
        </p:spPr>
        <p:txBody>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Principales Resultados del Encuentro </a:t>
            </a: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5" y="1825625"/>
            <a:ext cx="8421289" cy="4351338"/>
          </a:xfrm>
        </p:spPr>
        <p:txBody>
          <a:bodyPr>
            <a:noAutofit/>
          </a:bodyPr>
          <a:lstStyle/>
          <a:p>
            <a:pPr marL="0" indent="0" algn="just">
              <a:buNone/>
            </a:pPr>
            <a:r>
              <a:rPr lang="es-ES" sz="2900" dirty="0">
                <a:latin typeface="Tahoma" panose="020B0604030504040204" pitchFamily="34" charset="0"/>
                <a:ea typeface="Tahoma" panose="020B0604030504040204" pitchFamily="34" charset="0"/>
                <a:cs typeface="Tahoma" panose="020B0604030504040204" pitchFamily="34" charset="0"/>
              </a:rPr>
              <a:t>IV. El reconocimiento que el Laboratorio Latinoamericano de Evaluación de la Calidad de la Educación durante los últimos 30 años ha realizado una importante papel en la región al promover y lograr la articulación de los sistemas educativos y la difusión de buenas prácticas en materia de evaluación de la calidad, el cual se ha transformado en un espacio de cooperación fortalecimiento de capacidades y de visión común, espacio que es necesario seguir fortaleciendo y priorizando en miras a pasos que permitan avanzar a cada país de la región.</a:t>
            </a:r>
          </a:p>
        </p:txBody>
      </p:sp>
    </p:spTree>
    <p:extLst>
      <p:ext uri="{BB962C8B-B14F-4D97-AF65-F5344CB8AC3E}">
        <p14:creationId xmlns:p14="http://schemas.microsoft.com/office/powerpoint/2010/main" val="44452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64180C-997D-EFE8-97C2-C49A02B2263E}"/>
              </a:ext>
            </a:extLst>
          </p:cNvPr>
          <p:cNvSpPr>
            <a:spLocks noGrp="1"/>
          </p:cNvSpPr>
          <p:nvPr>
            <p:ph type="ctrTitle"/>
          </p:nvPr>
        </p:nvSpPr>
        <p:spPr>
          <a:xfrm>
            <a:off x="4626591" y="2235200"/>
            <a:ext cx="4813318" cy="2387600"/>
          </a:xfrm>
        </p:spPr>
        <p:txBody>
          <a:bodyPr>
            <a:noAutofit/>
          </a:bodyPr>
          <a:lstStyle/>
          <a:p>
            <a:pPr algn="r"/>
            <a:r>
              <a:rPr lang="es-ES" sz="4800" b="1" dirty="0">
                <a:solidFill>
                  <a:schemeClr val="bg1"/>
                </a:solidFill>
                <a:latin typeface="Bahnschrift SemiBold SemiConden" panose="020B0502040204020203" pitchFamily="34" charset="0"/>
                <a:ea typeface="Tahoma" panose="020B0604030504040204" pitchFamily="34" charset="0"/>
                <a:cs typeface="Tahoma" panose="020B0604030504040204" pitchFamily="34" charset="0"/>
              </a:rPr>
              <a:t>Acuerdos Generales del Encuentro </a:t>
            </a:r>
            <a:endParaRPr lang="es-CO" sz="4800" dirty="0">
              <a:solidFill>
                <a:schemeClr val="bg1"/>
              </a:solidFill>
              <a:latin typeface="Bahnschrift SemiBold SemiConden" panose="020B0502040204020203" pitchFamily="34" charset="0"/>
            </a:endParaRPr>
          </a:p>
        </p:txBody>
      </p:sp>
    </p:spTree>
    <p:extLst>
      <p:ext uri="{BB962C8B-B14F-4D97-AF65-F5344CB8AC3E}">
        <p14:creationId xmlns:p14="http://schemas.microsoft.com/office/powerpoint/2010/main" val="48269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365125"/>
            <a:ext cx="6636328" cy="1325563"/>
          </a:xfrm>
        </p:spPr>
        <p:txBody>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Acuerdos Generales del Encuentro </a:t>
            </a: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4351338"/>
          </a:xfrm>
        </p:spPr>
        <p:txBody>
          <a:bodyPr>
            <a:normAutofit fontScale="92500"/>
          </a:bodyPr>
          <a:lstStyle/>
          <a:p>
            <a:pPr marL="0" indent="0" algn="just">
              <a:buNone/>
            </a:pPr>
            <a:r>
              <a:rPr lang="es-ES" sz="2800" dirty="0">
                <a:latin typeface="Bahnschrift Light SemiCondensed" panose="020B0502040204020203" pitchFamily="34" charset="0"/>
                <a:ea typeface="Tahoma" panose="020B0604030504040204" pitchFamily="34" charset="0"/>
                <a:cs typeface="Tahoma" panose="020B0604030504040204" pitchFamily="34" charset="0"/>
              </a:rPr>
              <a:t>L</a:t>
            </a:r>
            <a:r>
              <a:rPr lang="es-ES" sz="3500" dirty="0">
                <a:latin typeface="Bahnschrift Light SemiCondensed" panose="020B0502040204020203" pitchFamily="34" charset="0"/>
                <a:ea typeface="Tahoma" panose="020B0604030504040204" pitchFamily="34" charset="0"/>
                <a:cs typeface="Tahoma" panose="020B0604030504040204" pitchFamily="34" charset="0"/>
              </a:rPr>
              <a:t>os representantes de los países participantes en el encuentro coincidimos en afirmar que: </a:t>
            </a:r>
          </a:p>
          <a:p>
            <a:pPr marL="0" indent="0" algn="just">
              <a:buNone/>
            </a:pPr>
            <a:r>
              <a:rPr lang="es-ES" sz="35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1. </a:t>
            </a:r>
            <a:r>
              <a:rPr lang="es-ES" sz="3500" dirty="0">
                <a:latin typeface="Bahnschrift Light SemiCondensed" panose="020B0502040204020203" pitchFamily="34" charset="0"/>
                <a:ea typeface="Tahoma" panose="020B0604030504040204" pitchFamily="34" charset="0"/>
                <a:cs typeface="Tahoma" panose="020B0604030504040204" pitchFamily="34" charset="0"/>
              </a:rPr>
              <a:t>Mejorar en la calidad de la educación es un objetivo común de América latina y el Caribe. </a:t>
            </a:r>
          </a:p>
          <a:p>
            <a:pPr marL="0" indent="0" algn="just">
              <a:buNone/>
            </a:pPr>
            <a:r>
              <a:rPr lang="es-ES" sz="35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2. </a:t>
            </a:r>
            <a:r>
              <a:rPr lang="es-ES" sz="3500" dirty="0">
                <a:latin typeface="Bahnschrift Light SemiCondensed" panose="020B0502040204020203" pitchFamily="34" charset="0"/>
                <a:ea typeface="Tahoma" panose="020B0604030504040204" pitchFamily="34" charset="0"/>
                <a:cs typeface="Tahoma" panose="020B0604030504040204" pitchFamily="34" charset="0"/>
              </a:rPr>
              <a:t>Incrementar la equidad educativa para garantizar el acceso a una educación de calidad para todos los estudiantes sin discriminación alguna.</a:t>
            </a:r>
          </a:p>
          <a:p>
            <a:endParaRPr lang="es-CO" sz="3500" dirty="0">
              <a:solidFill>
                <a:schemeClr val="tx1">
                  <a:lumMod val="65000"/>
                  <a:lumOff val="35000"/>
                </a:schemeClr>
              </a:solidFill>
            </a:endParaRPr>
          </a:p>
        </p:txBody>
      </p:sp>
    </p:spTree>
    <p:extLst>
      <p:ext uri="{BB962C8B-B14F-4D97-AF65-F5344CB8AC3E}">
        <p14:creationId xmlns:p14="http://schemas.microsoft.com/office/powerpoint/2010/main" val="424115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365125"/>
            <a:ext cx="6636328" cy="1325563"/>
          </a:xfrm>
        </p:spPr>
        <p:txBody>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Acuerdos Generales del Encuentro </a:t>
            </a: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4351338"/>
          </a:xfrm>
        </p:spPr>
        <p:txBody>
          <a:bodyPr>
            <a:normAutofit/>
          </a:bodyPr>
          <a:lstStyle/>
          <a:p>
            <a:pPr marL="0" indent="0" algn="just">
              <a:buNone/>
            </a:pPr>
            <a:r>
              <a:rPr lang="es-ES" sz="32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3.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Lograr desarrollar en los estudiantes habilidades fundamentales para la vida y competencias críticas. </a:t>
            </a:r>
          </a:p>
          <a:p>
            <a:pPr marL="0" indent="0" algn="just">
              <a:buNone/>
            </a:pPr>
            <a:r>
              <a:rPr lang="es-ES" sz="32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4.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Consolidar una educación inclusiva que promueva la igualdad de oportunidades y el respeto de la diversidad cultural étnica y lingüística</a:t>
            </a:r>
          </a:p>
          <a:p>
            <a:pPr marL="0" indent="0" algn="just">
              <a:buNone/>
            </a:pPr>
            <a:r>
              <a:rPr lang="es-ES" sz="32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5.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Incrementar los niveles de innovación educativa en América latina y el Caribe. </a:t>
            </a:r>
          </a:p>
          <a:p>
            <a:pPr algn="just"/>
            <a:endParaRPr lang="es-CO" sz="3200" dirty="0">
              <a:solidFill>
                <a:schemeClr val="tx1">
                  <a:lumMod val="65000"/>
                  <a:lumOff val="35000"/>
                </a:schemeClr>
              </a:solidFill>
            </a:endParaRPr>
          </a:p>
        </p:txBody>
      </p:sp>
    </p:spTree>
    <p:extLst>
      <p:ext uri="{BB962C8B-B14F-4D97-AF65-F5344CB8AC3E}">
        <p14:creationId xmlns:p14="http://schemas.microsoft.com/office/powerpoint/2010/main" val="232712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365125"/>
            <a:ext cx="6636328" cy="1325563"/>
          </a:xfrm>
        </p:spPr>
        <p:txBody>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Acuerdos Generales del Encuentro </a:t>
            </a: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4667250"/>
          </a:xfrm>
        </p:spPr>
        <p:txBody>
          <a:bodyPr>
            <a:noAutofit/>
          </a:bodyPr>
          <a:lstStyle/>
          <a:p>
            <a:pPr marL="0" indent="0" algn="just">
              <a:buNone/>
            </a:pPr>
            <a:r>
              <a:rPr lang="es-ES" sz="32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6.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Promover la diversificación de las herramientas y metodologías para medir y evaluar la calidad de la educación </a:t>
            </a:r>
          </a:p>
          <a:p>
            <a:pPr marL="0" indent="0" algn="just">
              <a:buNone/>
            </a:pPr>
            <a:r>
              <a:rPr lang="es-ES" sz="32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7.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Asumir el compromiso por investigar acerca de los factores escolares modificables por la política educativa que inciden en la calidad de la educación. </a:t>
            </a:r>
          </a:p>
          <a:p>
            <a:pPr marL="0" indent="0" algn="just">
              <a:buNone/>
            </a:pPr>
            <a:r>
              <a:rPr lang="es-ES" sz="32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8.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Aumentar los mecanismos de colaboración regional para compartir experiencias y prácticas innovadoras.</a:t>
            </a:r>
          </a:p>
          <a:p>
            <a:pPr algn="just"/>
            <a:endParaRPr lang="es-CO" sz="3200" dirty="0">
              <a:solidFill>
                <a:schemeClr val="tx1">
                  <a:lumMod val="65000"/>
                  <a:lumOff val="35000"/>
                </a:schemeClr>
              </a:solidFill>
            </a:endParaRPr>
          </a:p>
        </p:txBody>
      </p:sp>
    </p:spTree>
    <p:extLst>
      <p:ext uri="{BB962C8B-B14F-4D97-AF65-F5344CB8AC3E}">
        <p14:creationId xmlns:p14="http://schemas.microsoft.com/office/powerpoint/2010/main" val="334754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64180C-997D-EFE8-97C2-C49A02B2263E}"/>
              </a:ext>
            </a:extLst>
          </p:cNvPr>
          <p:cNvSpPr>
            <a:spLocks noGrp="1"/>
          </p:cNvSpPr>
          <p:nvPr>
            <p:ph type="ctrTitle"/>
          </p:nvPr>
        </p:nvSpPr>
        <p:spPr>
          <a:xfrm>
            <a:off x="4612943" y="2235200"/>
            <a:ext cx="4826966" cy="2387600"/>
          </a:xfrm>
        </p:spPr>
        <p:txBody>
          <a:bodyPr>
            <a:noAutofit/>
          </a:bodyPr>
          <a:lstStyle/>
          <a:p>
            <a:pPr algn="r"/>
            <a:r>
              <a:rPr lang="es-ES" sz="4800" b="1" dirty="0">
                <a:solidFill>
                  <a:schemeClr val="bg1"/>
                </a:solidFill>
                <a:latin typeface="Bahnschrift SemiBold SemiConden" panose="020B0502040204020203" pitchFamily="34" charset="0"/>
                <a:ea typeface="Tahoma" panose="020B0604030504040204" pitchFamily="34" charset="0"/>
                <a:cs typeface="Tahoma" panose="020B0604030504040204" pitchFamily="34" charset="0"/>
              </a:rPr>
              <a:t>Acuerdos Específicos sobre la Evaluación de la Calidad </a:t>
            </a:r>
          </a:p>
        </p:txBody>
      </p:sp>
    </p:spTree>
    <p:extLst>
      <p:ext uri="{BB962C8B-B14F-4D97-AF65-F5344CB8AC3E}">
        <p14:creationId xmlns:p14="http://schemas.microsoft.com/office/powerpoint/2010/main" val="594954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500062"/>
            <a:ext cx="6636328" cy="1325563"/>
          </a:xfrm>
        </p:spPr>
        <p:txBody>
          <a:bodyPr>
            <a:normAutofit fontScale="90000"/>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Acuerdos Generales del Encuentro Acuerdos Específicos sobre la Evaluación de la Calidad </a:t>
            </a:r>
            <a:b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b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411940" y="1719996"/>
            <a:ext cx="8297839" cy="4637941"/>
          </a:xfrm>
        </p:spPr>
        <p:txBody>
          <a:bodyPr>
            <a:noAutofit/>
          </a:bodyPr>
          <a:lstStyle/>
          <a:p>
            <a:pPr marL="0" indent="0" algn="just">
              <a:buNone/>
            </a:pPr>
            <a:r>
              <a:rPr lang="es-ES" sz="3100" dirty="0">
                <a:latin typeface="Bahnschrift Light SemiCondensed" panose="020B0502040204020203" pitchFamily="34" charset="0"/>
                <a:ea typeface="Tahoma" panose="020B0604030504040204" pitchFamily="34" charset="0"/>
                <a:cs typeface="Tahoma" panose="020B0604030504040204" pitchFamily="34" charset="0"/>
              </a:rPr>
              <a:t>Los representantes de los países participantes en el encuentro coincidimos en la necesidad de: </a:t>
            </a:r>
          </a:p>
          <a:p>
            <a:pPr marL="0" indent="0" algn="just">
              <a:buNone/>
            </a:pPr>
            <a:r>
              <a:rPr lang="es-ES" sz="31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1. </a:t>
            </a:r>
            <a:r>
              <a:rPr lang="es-ES" sz="3100" dirty="0">
                <a:latin typeface="Bahnschrift Light SemiCondensed" panose="020B0502040204020203" pitchFamily="34" charset="0"/>
                <a:ea typeface="Tahoma" panose="020B0604030504040204" pitchFamily="34" charset="0"/>
                <a:cs typeface="Tahoma" panose="020B0604030504040204" pitchFamily="34" charset="0"/>
              </a:rPr>
              <a:t>Reconocer la importancia de evaluar la calidad de la educación como una herramienta para mejorarla y promover el desarrollo sostenible de los países de la región.</a:t>
            </a:r>
          </a:p>
          <a:p>
            <a:pPr marL="0" indent="0" algn="just">
              <a:buNone/>
            </a:pPr>
            <a:r>
              <a:rPr lang="es-ES" sz="31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2. </a:t>
            </a:r>
            <a:r>
              <a:rPr lang="es-ES" sz="3100" dirty="0">
                <a:latin typeface="Bahnschrift Light SemiCondensed" panose="020B0502040204020203" pitchFamily="34" charset="0"/>
                <a:ea typeface="Tahoma" panose="020B0604030504040204" pitchFamily="34" charset="0"/>
                <a:cs typeface="Tahoma" panose="020B0604030504040204" pitchFamily="34" charset="0"/>
              </a:rPr>
              <a:t>Seguir avanzando en la construcción de criterios explícitos y consensuados para definir qué se entiende por calidad de la educación y cómo se puede medir de manera válida confiable y justa.</a:t>
            </a:r>
            <a:endParaRPr lang="es-CO" sz="3100" dirty="0">
              <a:solidFill>
                <a:schemeClr val="tx1">
                  <a:lumMod val="65000"/>
                  <a:lumOff val="35000"/>
                </a:schemeClr>
              </a:solidFill>
            </a:endParaRPr>
          </a:p>
        </p:txBody>
      </p:sp>
    </p:spTree>
    <p:extLst>
      <p:ext uri="{BB962C8B-B14F-4D97-AF65-F5344CB8AC3E}">
        <p14:creationId xmlns:p14="http://schemas.microsoft.com/office/powerpoint/2010/main" val="301504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500062"/>
            <a:ext cx="6636328" cy="1325563"/>
          </a:xfrm>
        </p:spPr>
        <p:txBody>
          <a:bodyPr>
            <a:normAutofit fontScale="90000"/>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Acuerdos Generales del Encuentro Acuerdos Específicos sobre la Evaluación de la Calidad </a:t>
            </a:r>
            <a:b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b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94240"/>
            <a:ext cx="7737764" cy="4629387"/>
          </a:xfrm>
        </p:spPr>
        <p:txBody>
          <a:bodyPr>
            <a:noAutofit/>
          </a:bodyPr>
          <a:lstStyle/>
          <a:p>
            <a:pPr marL="0" indent="0" algn="just">
              <a:buNone/>
            </a:pPr>
            <a:r>
              <a:rPr lang="es-ES" sz="32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3.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Fomentar la colaboración y el intercambio de experiencias entre los países de la región para identificar las prácticas y desafíos comunes en materia de evaluación de la calidad de la educación.</a:t>
            </a:r>
          </a:p>
          <a:p>
            <a:pPr marL="0" indent="0" algn="just">
              <a:buNone/>
            </a:pPr>
            <a:r>
              <a:rPr lang="es-ES" sz="32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4.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Impulsar el uso de los resultados de las evaluaciones para tomar decisiones informadas y diseñar políticas y programas más efectivos y equitativos en distintos niveles en los sistemas escolares.</a:t>
            </a:r>
          </a:p>
        </p:txBody>
      </p:sp>
    </p:spTree>
    <p:extLst>
      <p:ext uri="{BB962C8B-B14F-4D97-AF65-F5344CB8AC3E}">
        <p14:creationId xmlns:p14="http://schemas.microsoft.com/office/powerpoint/2010/main" val="1792397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500062"/>
            <a:ext cx="6636328" cy="1325563"/>
          </a:xfrm>
        </p:spPr>
        <p:txBody>
          <a:bodyPr>
            <a:normAutofit fontScale="90000"/>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Acuerdos Generales del Encuentro Acuerdos Específicos sobre la Evaluación de la Calidad </a:t>
            </a:r>
            <a:b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b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2030721"/>
            <a:ext cx="7737764" cy="4351338"/>
          </a:xfrm>
        </p:spPr>
        <p:txBody>
          <a:bodyPr>
            <a:noAutofit/>
          </a:bodyPr>
          <a:lstStyle/>
          <a:p>
            <a:pPr marL="0" indent="0" algn="just">
              <a:buNone/>
            </a:pPr>
            <a:r>
              <a:rPr lang="es-ES" sz="30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5. </a:t>
            </a:r>
            <a:r>
              <a:rPr lang="es-ES" sz="3000" dirty="0">
                <a:latin typeface="Bahnschrift Light SemiCondensed" panose="020B0502040204020203" pitchFamily="34" charset="0"/>
                <a:ea typeface="Tahoma" panose="020B0604030504040204" pitchFamily="34" charset="0"/>
                <a:cs typeface="Tahoma" panose="020B0604030504040204" pitchFamily="34" charset="0"/>
              </a:rPr>
              <a:t>Promover la participación de la sociedad civil incluyendo a los docentes, estudiantes y la familia en los procesos de evaluación de la calidad de la educación y garantizar la transparencia y la rendición de cuentas en dichos procesos.</a:t>
            </a:r>
          </a:p>
          <a:p>
            <a:pPr marL="0" indent="0" algn="just">
              <a:buNone/>
            </a:pPr>
            <a:r>
              <a:rPr lang="es-ES" sz="30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6. </a:t>
            </a:r>
            <a:r>
              <a:rPr lang="es-ES" sz="3000" dirty="0">
                <a:latin typeface="Bahnschrift Light SemiCondensed" panose="020B0502040204020203" pitchFamily="34" charset="0"/>
                <a:ea typeface="Tahoma" panose="020B0604030504040204" pitchFamily="34" charset="0"/>
                <a:cs typeface="Tahoma" panose="020B0604030504040204" pitchFamily="34" charset="0"/>
              </a:rPr>
              <a:t>Priorizar la inclusión y la equidad como valores esenciales en la evaluación de la calidad de la educación reconociendo las diferentes necesidades y contextos de los estudiantes y las comunidades en los países de la región.</a:t>
            </a:r>
          </a:p>
        </p:txBody>
      </p:sp>
    </p:spTree>
    <p:extLst>
      <p:ext uri="{BB962C8B-B14F-4D97-AF65-F5344CB8AC3E}">
        <p14:creationId xmlns:p14="http://schemas.microsoft.com/office/powerpoint/2010/main" val="92008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64180C-997D-EFE8-97C2-C49A02B2263E}"/>
              </a:ext>
            </a:extLst>
          </p:cNvPr>
          <p:cNvSpPr>
            <a:spLocks noGrp="1"/>
          </p:cNvSpPr>
          <p:nvPr>
            <p:ph type="ctrTitle"/>
          </p:nvPr>
        </p:nvSpPr>
        <p:spPr>
          <a:xfrm>
            <a:off x="3879272" y="2346464"/>
            <a:ext cx="5888183" cy="2387600"/>
          </a:xfrm>
        </p:spPr>
        <p:txBody>
          <a:bodyPr>
            <a:normAutofit fontScale="90000"/>
          </a:bodyPr>
          <a:lstStyle/>
          <a:p>
            <a:r>
              <a:rPr lang="es-ES" sz="6000" b="1" spc="180" dirty="0">
                <a:solidFill>
                  <a:schemeClr val="bg1"/>
                </a:solidFill>
                <a:latin typeface="Bahnschrift SemiBold SemiConden" panose="020B0502040204020203" pitchFamily="34" charset="0"/>
                <a:ea typeface="Tahoma" panose="020B0604030504040204" pitchFamily="34" charset="0"/>
                <a:cs typeface="Tahoma" panose="020B0604030504040204" pitchFamily="34" charset="0"/>
              </a:rPr>
              <a:t>Encuentro Internacional de la Calidad Educativa. </a:t>
            </a:r>
            <a:br>
              <a:rPr lang="es-ES" sz="6000" dirty="0">
                <a:solidFill>
                  <a:schemeClr val="bg1"/>
                </a:solidFill>
                <a:latin typeface="Bahnschrift SemiBold SemiConden" panose="020B0502040204020203" pitchFamily="34" charset="0"/>
                <a:ea typeface="Tahoma" panose="020B0604030504040204" pitchFamily="34" charset="0"/>
                <a:cs typeface="Tahoma" panose="020B0604030504040204" pitchFamily="34" charset="0"/>
              </a:rPr>
            </a:br>
            <a:endParaRPr lang="es-CO" dirty="0">
              <a:solidFill>
                <a:schemeClr val="bg1"/>
              </a:solidFill>
            </a:endParaRPr>
          </a:p>
        </p:txBody>
      </p:sp>
      <p:sp>
        <p:nvSpPr>
          <p:cNvPr id="5" name="Subtítulo 4">
            <a:extLst>
              <a:ext uri="{FF2B5EF4-FFF2-40B4-BE49-F238E27FC236}">
                <a16:creationId xmlns:a16="http://schemas.microsoft.com/office/drawing/2014/main" id="{F1855EF8-8CDC-6F8C-29C9-7770877C506E}"/>
              </a:ext>
            </a:extLst>
          </p:cNvPr>
          <p:cNvSpPr>
            <a:spLocks noGrp="1"/>
          </p:cNvSpPr>
          <p:nvPr>
            <p:ph type="subTitle" idx="1"/>
          </p:nvPr>
        </p:nvSpPr>
        <p:spPr>
          <a:xfrm>
            <a:off x="3879272" y="4015365"/>
            <a:ext cx="5888183" cy="1655762"/>
          </a:xfrm>
        </p:spPr>
        <p:txBody>
          <a:bodyPr>
            <a:normAutofit/>
          </a:bodyPr>
          <a:lstStyle/>
          <a:p>
            <a:r>
              <a:rPr lang="es-ES" sz="2800" b="1" spc="180" dirty="0">
                <a:solidFill>
                  <a:schemeClr val="bg1"/>
                </a:solidFill>
                <a:latin typeface="Bahnschrift SemiBold SemiConden" panose="020B0502040204020203" pitchFamily="34" charset="0"/>
                <a:ea typeface="Tahoma" panose="020B0604030504040204" pitchFamily="34" charset="0"/>
                <a:cs typeface="Tahoma" panose="020B0604030504040204" pitchFamily="34" charset="0"/>
              </a:rPr>
              <a:t>Declaración de Caracas del LLECE 30 años</a:t>
            </a:r>
            <a:endParaRPr lang="es-CO" sz="2800" dirty="0">
              <a:solidFill>
                <a:schemeClr val="bg1"/>
              </a:solidFill>
            </a:endParaRPr>
          </a:p>
        </p:txBody>
      </p:sp>
    </p:spTree>
    <p:extLst>
      <p:ext uri="{BB962C8B-B14F-4D97-AF65-F5344CB8AC3E}">
        <p14:creationId xmlns:p14="http://schemas.microsoft.com/office/powerpoint/2010/main" val="37807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500062"/>
            <a:ext cx="6636328" cy="1325563"/>
          </a:xfrm>
        </p:spPr>
        <p:txBody>
          <a:bodyPr>
            <a:normAutofit fontScale="90000"/>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Acuerdos Generales del Encuentro Acuerdos Específicos sobre la Evaluación de la Calidad </a:t>
            </a:r>
            <a:b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b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8025504" cy="4351338"/>
          </a:xfrm>
        </p:spPr>
        <p:txBody>
          <a:bodyPr>
            <a:noAutofit/>
          </a:bodyPr>
          <a:lstStyle/>
          <a:p>
            <a:pPr marL="0" indent="0" algn="just">
              <a:buNone/>
            </a:pPr>
            <a:r>
              <a:rPr lang="es-ES" sz="30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9. </a:t>
            </a:r>
            <a:r>
              <a:rPr lang="es-ES" sz="3000" dirty="0">
                <a:latin typeface="Bahnschrift Light SemiCondensed" panose="020B0502040204020203" pitchFamily="34" charset="0"/>
                <a:ea typeface="Tahoma" panose="020B0604030504040204" pitchFamily="34" charset="0"/>
                <a:cs typeface="Tahoma" panose="020B0604030504040204" pitchFamily="34" charset="0"/>
              </a:rPr>
              <a:t>Entender la evaluación en sus diferentes formas y subsistemas como una herramienta al servicio de los sistemas educativos para la toma de decisiones en base a evidencia y permite catalizar acciones y políticas en el contexto de agenda de recuperación y transformación educativa de la región</a:t>
            </a:r>
          </a:p>
          <a:p>
            <a:pPr marL="0" indent="0" algn="just">
              <a:buNone/>
            </a:pPr>
            <a:r>
              <a:rPr lang="es-ES" sz="30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10. </a:t>
            </a:r>
            <a:r>
              <a:rPr lang="es-ES" sz="3000" dirty="0">
                <a:latin typeface="Bahnschrift Light SemiCondensed" panose="020B0502040204020203" pitchFamily="34" charset="0"/>
                <a:ea typeface="Tahoma" panose="020B0604030504040204" pitchFamily="34" charset="0"/>
                <a:cs typeface="Tahoma" panose="020B0604030504040204" pitchFamily="34" charset="0"/>
              </a:rPr>
              <a:t>Promover el uso adecuado de la evaluación estandarizada y formativa para entregar información que permite tomar decisión a nivel pedagógico y de la política pública que fortalezca los procesos de mejora educativa.</a:t>
            </a:r>
          </a:p>
        </p:txBody>
      </p:sp>
    </p:spTree>
    <p:extLst>
      <p:ext uri="{BB962C8B-B14F-4D97-AF65-F5344CB8AC3E}">
        <p14:creationId xmlns:p14="http://schemas.microsoft.com/office/powerpoint/2010/main" val="6849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500062"/>
            <a:ext cx="6636328" cy="1325563"/>
          </a:xfrm>
        </p:spPr>
        <p:txBody>
          <a:bodyPr>
            <a:normAutofit fontScale="90000"/>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Acuerdos Generales del Encuentro Acuerdos Específicos sobre la Evaluación de la Calidad </a:t>
            </a:r>
            <a:b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b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4351338"/>
          </a:xfrm>
        </p:spPr>
        <p:txBody>
          <a:bodyPr>
            <a:normAutofit/>
          </a:bodyPr>
          <a:lstStyle/>
          <a:p>
            <a:pPr marL="0" indent="0" algn="just">
              <a:buNone/>
            </a:pPr>
            <a:r>
              <a:rPr lang="es-ES" sz="3200" dirty="0">
                <a:solidFill>
                  <a:schemeClr val="accent1">
                    <a:lumMod val="50000"/>
                  </a:schemeClr>
                </a:solidFill>
                <a:latin typeface="Bahnschrift Light SemiCondensed" panose="020B0502040204020203" pitchFamily="34" charset="0"/>
                <a:ea typeface="Tahoma" panose="020B0604030504040204" pitchFamily="34" charset="0"/>
                <a:cs typeface="Tahoma" panose="020B0604030504040204" pitchFamily="34" charset="0"/>
              </a:rPr>
              <a:t>11.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Poder contar con agenda común de calidad y evaluación con base en evidencias donde es fundamental avanzar en el intercambio de experiencias y políticas efectivas que permitan acelerar la calidad y equidad con foco en experiencias contextualizadas y con sentido regional.</a:t>
            </a:r>
            <a:endParaRPr lang="es-CO" sz="3200" dirty="0">
              <a:solidFill>
                <a:schemeClr val="tx1">
                  <a:lumMod val="65000"/>
                  <a:lumOff val="35000"/>
                </a:schemeClr>
              </a:solidFill>
            </a:endParaRPr>
          </a:p>
        </p:txBody>
      </p:sp>
    </p:spTree>
    <p:extLst>
      <p:ext uri="{BB962C8B-B14F-4D97-AF65-F5344CB8AC3E}">
        <p14:creationId xmlns:p14="http://schemas.microsoft.com/office/powerpoint/2010/main" val="391868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65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64180C-997D-EFE8-97C2-C49A02B2263E}"/>
              </a:ext>
            </a:extLst>
          </p:cNvPr>
          <p:cNvSpPr>
            <a:spLocks noGrp="1"/>
          </p:cNvSpPr>
          <p:nvPr>
            <p:ph type="ctrTitle"/>
          </p:nvPr>
        </p:nvSpPr>
        <p:spPr>
          <a:xfrm>
            <a:off x="4203511" y="2914769"/>
            <a:ext cx="5236398" cy="2387600"/>
          </a:xfrm>
        </p:spPr>
        <p:txBody>
          <a:bodyPr>
            <a:noAutofit/>
          </a:bodyPr>
          <a:lstStyle/>
          <a:p>
            <a:pPr algn="r"/>
            <a:r>
              <a:rPr lang="es-ES" sz="4800" b="1" dirty="0">
                <a:solidFill>
                  <a:schemeClr val="bg1"/>
                </a:solidFill>
                <a:latin typeface="Bahnschrift SemiBold SemiConden" panose="020B0502040204020203" pitchFamily="34" charset="0"/>
                <a:ea typeface="Tahoma" panose="020B0604030504040204" pitchFamily="34" charset="0"/>
                <a:cs typeface="Tahoma" panose="020B0604030504040204" pitchFamily="34" charset="0"/>
              </a:rPr>
              <a:t>Encuentro Internacional de Calidad Educativa Caracas 2023</a:t>
            </a:r>
            <a:br>
              <a:rPr lang="es-VE" sz="4800" dirty="0">
                <a:solidFill>
                  <a:schemeClr val="bg1"/>
                </a:solidFill>
                <a:latin typeface="Bahnschrift SemiBold SemiConden" panose="020B0502040204020203" pitchFamily="34" charset="0"/>
                <a:ea typeface="Tahoma" panose="020B0604030504040204" pitchFamily="34" charset="0"/>
                <a:cs typeface="Tahoma" panose="020B0604030504040204" pitchFamily="34" charset="0"/>
              </a:rPr>
            </a:br>
            <a:endParaRPr lang="es-CO" sz="4800" dirty="0">
              <a:solidFill>
                <a:schemeClr val="bg1"/>
              </a:solidFill>
              <a:latin typeface="Bahnschrift SemiBold SemiConden" panose="020B0502040204020203" pitchFamily="34" charset="0"/>
            </a:endParaRPr>
          </a:p>
        </p:txBody>
      </p:sp>
    </p:spTree>
    <p:extLst>
      <p:ext uri="{BB962C8B-B14F-4D97-AF65-F5344CB8AC3E}">
        <p14:creationId xmlns:p14="http://schemas.microsoft.com/office/powerpoint/2010/main" val="358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FC112-C95E-4026-DFFB-6FD85F29D0CA}"/>
              </a:ext>
            </a:extLst>
          </p:cNvPr>
          <p:cNvSpPr>
            <a:spLocks noGrp="1"/>
          </p:cNvSpPr>
          <p:nvPr>
            <p:ph type="title"/>
          </p:nvPr>
        </p:nvSpPr>
        <p:spPr>
          <a:xfrm>
            <a:off x="2840803" y="500062"/>
            <a:ext cx="7204363" cy="1325563"/>
          </a:xfrm>
        </p:spPr>
        <p:txBody>
          <a:bodyPr>
            <a:normAutofit fontScale="90000"/>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Encuentro Internacional de Calidad Educativa Caracas 2023</a:t>
            </a:r>
            <a:br>
              <a:rPr lang="es-VE" sz="4400"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br>
            <a:endParaRPr lang="es-CO" dirty="0">
              <a:solidFill>
                <a:srgbClr val="C00000"/>
              </a:solidFill>
            </a:endParaRPr>
          </a:p>
        </p:txBody>
      </p:sp>
      <p:sp>
        <p:nvSpPr>
          <p:cNvPr id="3" name="Marcador de contenido 2">
            <a:extLst>
              <a:ext uri="{FF2B5EF4-FFF2-40B4-BE49-F238E27FC236}">
                <a16:creationId xmlns:a16="http://schemas.microsoft.com/office/drawing/2014/main" id="{F775AAD2-E390-C3EE-C99D-E011D6925E68}"/>
              </a:ext>
            </a:extLst>
          </p:cNvPr>
          <p:cNvSpPr>
            <a:spLocks noGrp="1"/>
          </p:cNvSpPr>
          <p:nvPr>
            <p:ph idx="1"/>
          </p:nvPr>
        </p:nvSpPr>
        <p:spPr>
          <a:xfrm>
            <a:off x="879144" y="1825625"/>
            <a:ext cx="9998122" cy="4302220"/>
          </a:xfrm>
        </p:spPr>
        <p:txBody>
          <a:bodyPr>
            <a:normAutofit fontScale="92500" lnSpcReduction="10000"/>
          </a:bodyPr>
          <a:lstStyle/>
          <a:p>
            <a:pPr marL="0" indent="0" algn="just">
              <a:buNone/>
            </a:pPr>
            <a:r>
              <a:rPr lang="es-ES" sz="3200" dirty="0">
                <a:latin typeface="Bahnschrift Light SemiCondensed" panose="020B0502040204020203" pitchFamily="34" charset="0"/>
                <a:ea typeface="Tahoma" panose="020B0604030504040204" pitchFamily="34" charset="0"/>
                <a:cs typeface="Tahoma" panose="020B0604030504040204" pitchFamily="34" charset="0"/>
              </a:rPr>
              <a:t>Se realizó en el marco del 30 aniversario del Laboratorio Latinoamericano de Evaluación de la Calidad de la Educación (LLECE) en la ciudad de Caracas, República Bolivariana de Venezuela, los días 07 y 08 de noviembre de 2023. Contó con la participación de representantes de 15 países miembros, así como docentes venezolanos de diversos estados del país, la Vicepresidenta para Ciencia, Tecnología, Educación y Salud Gabriela </a:t>
            </a:r>
            <a:r>
              <a:rPr lang="es-ES" sz="3200" dirty="0" err="1">
                <a:latin typeface="Bahnschrift Light SemiCondensed" panose="020B0502040204020203" pitchFamily="34" charset="0"/>
                <a:ea typeface="Tahoma" panose="020B0604030504040204" pitchFamily="34" charset="0"/>
                <a:cs typeface="Tahoma" panose="020B0604030504040204" pitchFamily="34" charset="0"/>
              </a:rPr>
              <a:t>Jimenez</a:t>
            </a:r>
            <a:r>
              <a:rPr lang="es-ES" sz="3200" dirty="0">
                <a:latin typeface="Bahnschrift Light SemiCondensed" panose="020B0502040204020203" pitchFamily="34" charset="0"/>
                <a:ea typeface="Tahoma" panose="020B0604030504040204" pitchFamily="34" charset="0"/>
                <a:cs typeface="Tahoma" panose="020B0604030504040204" pitchFamily="34" charset="0"/>
              </a:rPr>
              <a:t>, la Ministra del Poder Popular para la Educación </a:t>
            </a:r>
            <a:r>
              <a:rPr lang="es-ES" sz="3200" dirty="0" err="1">
                <a:latin typeface="Bahnschrift Light SemiCondensed" panose="020B0502040204020203" pitchFamily="34" charset="0"/>
                <a:ea typeface="Tahoma" panose="020B0604030504040204" pitchFamily="34" charset="0"/>
                <a:cs typeface="Tahoma" panose="020B0604030504040204" pitchFamily="34" charset="0"/>
              </a:rPr>
              <a:t>Yelitze</a:t>
            </a:r>
            <a:r>
              <a:rPr lang="es-ES" sz="3200" dirty="0">
                <a:latin typeface="Bahnschrift Light SemiCondensed" panose="020B0502040204020203" pitchFamily="34" charset="0"/>
                <a:ea typeface="Tahoma" panose="020B0604030504040204" pitchFamily="34" charset="0"/>
                <a:cs typeface="Tahoma" panose="020B0604030504040204" pitchFamily="34" charset="0"/>
              </a:rPr>
              <a:t> Santaella, representantes de la sociedad civil, del sector privado, de </a:t>
            </a:r>
            <a:r>
              <a:rPr lang="es-ES" sz="3200">
                <a:latin typeface="Bahnschrift Light SemiCondensed" panose="020B0502040204020203" pitchFamily="34" charset="0"/>
                <a:ea typeface="Tahoma" panose="020B0604030504040204" pitchFamily="34" charset="0"/>
                <a:cs typeface="Tahoma" panose="020B0604030504040204" pitchFamily="34" charset="0"/>
              </a:rPr>
              <a:t>las universidad  </a:t>
            </a:r>
            <a:r>
              <a:rPr lang="es-ES" sz="3200" dirty="0">
                <a:latin typeface="Bahnschrift Light SemiCondensed" panose="020B0502040204020203" pitchFamily="34" charset="0"/>
                <a:ea typeface="Tahoma" panose="020B0604030504040204" pitchFamily="34" charset="0"/>
                <a:cs typeface="Tahoma" panose="020B0604030504040204" pitchFamily="34" charset="0"/>
              </a:rPr>
              <a:t>y diputados de la Asamblea Nacional (AN). </a:t>
            </a:r>
          </a:p>
          <a:p>
            <a:endParaRPr lang="es-CO" dirty="0">
              <a:solidFill>
                <a:schemeClr val="tx1">
                  <a:lumMod val="65000"/>
                  <a:lumOff val="35000"/>
                </a:schemeClr>
              </a:solidFill>
            </a:endParaRPr>
          </a:p>
        </p:txBody>
      </p:sp>
    </p:spTree>
    <p:extLst>
      <p:ext uri="{BB962C8B-B14F-4D97-AF65-F5344CB8AC3E}">
        <p14:creationId xmlns:p14="http://schemas.microsoft.com/office/powerpoint/2010/main" val="349466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64180C-997D-EFE8-97C2-C49A02B2263E}"/>
              </a:ext>
            </a:extLst>
          </p:cNvPr>
          <p:cNvSpPr>
            <a:spLocks noGrp="1"/>
          </p:cNvSpPr>
          <p:nvPr>
            <p:ph type="ctrTitle"/>
          </p:nvPr>
        </p:nvSpPr>
        <p:spPr>
          <a:xfrm>
            <a:off x="5923129" y="2573575"/>
            <a:ext cx="3544076" cy="2387600"/>
          </a:xfrm>
        </p:spPr>
        <p:txBody>
          <a:bodyPr>
            <a:noAutofit/>
          </a:bodyPr>
          <a:lstStyle/>
          <a:p>
            <a:pPr algn="r"/>
            <a:r>
              <a:rPr lang="es-ES" sz="4800" b="1" dirty="0">
                <a:solidFill>
                  <a:schemeClr val="bg1"/>
                </a:solidFill>
                <a:latin typeface="Bahnschrift SemiBold SemiConden" panose="020B0502040204020203" pitchFamily="34" charset="0"/>
                <a:ea typeface="Tahoma" panose="020B0604030504040204" pitchFamily="34" charset="0"/>
                <a:cs typeface="Tahoma" panose="020B0604030504040204" pitchFamily="34" charset="0"/>
              </a:rPr>
              <a:t>Objetivo Principal del Encuentro</a:t>
            </a:r>
          </a:p>
        </p:txBody>
      </p:sp>
    </p:spTree>
    <p:extLst>
      <p:ext uri="{BB962C8B-B14F-4D97-AF65-F5344CB8AC3E}">
        <p14:creationId xmlns:p14="http://schemas.microsoft.com/office/powerpoint/2010/main" val="147678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FC112-C95E-4026-DFFB-6FD85F29D0CA}"/>
              </a:ext>
            </a:extLst>
          </p:cNvPr>
          <p:cNvSpPr>
            <a:spLocks noGrp="1"/>
          </p:cNvSpPr>
          <p:nvPr>
            <p:ph type="title"/>
          </p:nvPr>
        </p:nvSpPr>
        <p:spPr>
          <a:xfrm>
            <a:off x="2840803" y="500062"/>
            <a:ext cx="7204363" cy="1325563"/>
          </a:xfrm>
        </p:spPr>
        <p:txBody>
          <a:bodyPr>
            <a:normAutofit/>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Objetivo Principal del Encuentro</a:t>
            </a:r>
          </a:p>
        </p:txBody>
      </p:sp>
      <p:sp>
        <p:nvSpPr>
          <p:cNvPr id="3" name="Marcador de contenido 2">
            <a:extLst>
              <a:ext uri="{FF2B5EF4-FFF2-40B4-BE49-F238E27FC236}">
                <a16:creationId xmlns:a16="http://schemas.microsoft.com/office/drawing/2014/main" id="{F775AAD2-E390-C3EE-C99D-E011D6925E68}"/>
              </a:ext>
            </a:extLst>
          </p:cNvPr>
          <p:cNvSpPr>
            <a:spLocks noGrp="1"/>
          </p:cNvSpPr>
          <p:nvPr>
            <p:ph idx="1"/>
          </p:nvPr>
        </p:nvSpPr>
        <p:spPr>
          <a:xfrm>
            <a:off x="838200" y="1825625"/>
            <a:ext cx="10515600" cy="3510650"/>
          </a:xfrm>
        </p:spPr>
        <p:txBody>
          <a:bodyPr>
            <a:normAutofit/>
          </a:bodyPr>
          <a:lstStyle/>
          <a:p>
            <a:pPr marL="0" indent="0" algn="just">
              <a:buNone/>
            </a:pPr>
            <a:r>
              <a:rPr lang="es-ES" sz="3200" dirty="0">
                <a:latin typeface="Tahoma" panose="020B0604030504040204" pitchFamily="34" charset="0"/>
                <a:ea typeface="Tahoma" panose="020B0604030504040204" pitchFamily="34" charset="0"/>
                <a:cs typeface="Tahoma" panose="020B0604030504040204" pitchFamily="34" charset="0"/>
              </a:rPr>
              <a:t>Reunir a expertos, investigadores, responsables nacionales de procesos de evaluación de la calidad de la educación de países de América latina y el Caribe y actores clave en el ámbito de la evaluación de la calidad de la educación de la región para discutir y analizar los avances, retos y tendencias de la evaluación de la calidad educativa en la actualidad. </a:t>
            </a:r>
          </a:p>
          <a:p>
            <a:pPr marL="0" indent="0">
              <a:buNone/>
            </a:pPr>
            <a:endParaRPr lang="es-CO" dirty="0">
              <a:solidFill>
                <a:schemeClr val="tx1">
                  <a:lumMod val="65000"/>
                  <a:lumOff val="35000"/>
                </a:schemeClr>
              </a:solidFill>
            </a:endParaRPr>
          </a:p>
        </p:txBody>
      </p:sp>
    </p:spTree>
    <p:extLst>
      <p:ext uri="{BB962C8B-B14F-4D97-AF65-F5344CB8AC3E}">
        <p14:creationId xmlns:p14="http://schemas.microsoft.com/office/powerpoint/2010/main" val="41420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64180C-997D-EFE8-97C2-C49A02B2263E}"/>
              </a:ext>
            </a:extLst>
          </p:cNvPr>
          <p:cNvSpPr>
            <a:spLocks noGrp="1"/>
          </p:cNvSpPr>
          <p:nvPr>
            <p:ph type="ctrTitle"/>
          </p:nvPr>
        </p:nvSpPr>
        <p:spPr>
          <a:xfrm>
            <a:off x="5377216" y="2494507"/>
            <a:ext cx="4089987" cy="2387600"/>
          </a:xfrm>
        </p:spPr>
        <p:txBody>
          <a:bodyPr>
            <a:noAutofit/>
          </a:bodyPr>
          <a:lstStyle/>
          <a:p>
            <a:pPr algn="r"/>
            <a:r>
              <a:rPr lang="es-ES" sz="4800" b="1" dirty="0">
                <a:solidFill>
                  <a:schemeClr val="bg1"/>
                </a:solidFill>
                <a:latin typeface="Bahnschrift SemiBold SemiConden" panose="020B0502040204020203" pitchFamily="34" charset="0"/>
                <a:ea typeface="Tahoma" panose="020B0604030504040204" pitchFamily="34" charset="0"/>
                <a:cs typeface="Tahoma" panose="020B0604030504040204" pitchFamily="34" charset="0"/>
              </a:rPr>
              <a:t>Principales Resultados del Encuentro </a:t>
            </a:r>
          </a:p>
        </p:txBody>
      </p:sp>
    </p:spTree>
    <p:extLst>
      <p:ext uri="{BB962C8B-B14F-4D97-AF65-F5344CB8AC3E}">
        <p14:creationId xmlns:p14="http://schemas.microsoft.com/office/powerpoint/2010/main" val="95008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365125"/>
            <a:ext cx="6636328" cy="1325563"/>
          </a:xfrm>
        </p:spPr>
        <p:txBody>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Principales Resultados del Encuentro </a:t>
            </a: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4351338"/>
          </a:xfrm>
        </p:spPr>
        <p:txBody>
          <a:bodyPr>
            <a:noAutofit/>
          </a:bodyPr>
          <a:lstStyle/>
          <a:p>
            <a:pPr marL="0" indent="0" algn="just">
              <a:buNone/>
            </a:pPr>
            <a:r>
              <a:rPr lang="es-ES" sz="3200" dirty="0">
                <a:latin typeface="Tahoma" panose="020B0604030504040204" pitchFamily="34" charset="0"/>
                <a:ea typeface="Tahoma" panose="020B0604030504040204" pitchFamily="34" charset="0"/>
                <a:cs typeface="Tahoma" panose="020B0604030504040204" pitchFamily="34" charset="0"/>
              </a:rPr>
              <a:t>I. El reconocimiento que una educación de calidad es fundamental para el desarrollo individual y colectivo de los países de la región para seguir avanzando en la consolidación de una educación de mayor inclusión equidad y pertinencia social, orientada hacia el desarrollo integral del ser humano de acuerdo con las metas compartidas de la Objetivos de Desarrollo Sostenible 2030.</a:t>
            </a:r>
          </a:p>
          <a:p>
            <a:pPr marL="0" indent="0">
              <a:buNone/>
            </a:pPr>
            <a:endParaRPr lang="es-CO" sz="3200" dirty="0">
              <a:solidFill>
                <a:schemeClr val="tx1">
                  <a:lumMod val="65000"/>
                  <a:lumOff val="35000"/>
                </a:schemeClr>
              </a:solidFill>
            </a:endParaRPr>
          </a:p>
        </p:txBody>
      </p:sp>
    </p:spTree>
    <p:extLst>
      <p:ext uri="{BB962C8B-B14F-4D97-AF65-F5344CB8AC3E}">
        <p14:creationId xmlns:p14="http://schemas.microsoft.com/office/powerpoint/2010/main" val="265714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365125"/>
            <a:ext cx="6636328" cy="1325563"/>
          </a:xfrm>
        </p:spPr>
        <p:txBody>
          <a:bodyPr/>
          <a:lstStyle/>
          <a:p>
            <a:r>
              <a:rPr lang="es-ES" sz="4400" b="1" dirty="0">
                <a:solidFill>
                  <a:srgbClr val="C00000"/>
                </a:solidFill>
                <a:latin typeface="Bahnschrift SemiBold SemiConden" panose="020B0502040204020203" pitchFamily="34" charset="0"/>
                <a:ea typeface="Tahoma" panose="020B0604030504040204" pitchFamily="34" charset="0"/>
                <a:cs typeface="Tahoma" panose="020B0604030504040204" pitchFamily="34" charset="0"/>
              </a:rPr>
              <a:t>Principales Resultados del Encuentro </a:t>
            </a:r>
            <a:endParaRPr lang="es-CO"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4667250"/>
          </a:xfrm>
        </p:spPr>
        <p:txBody>
          <a:bodyPr>
            <a:noAutofit/>
          </a:bodyPr>
          <a:lstStyle/>
          <a:p>
            <a:pPr marL="0" indent="0" algn="just">
              <a:spcBef>
                <a:spcPts val="765"/>
              </a:spcBef>
              <a:buNone/>
            </a:pPr>
            <a:r>
              <a:rPr lang="es-ES" sz="3200" dirty="0">
                <a:latin typeface="Tahoma" panose="020B0604030504040204" pitchFamily="34" charset="0"/>
                <a:ea typeface="Tahoma" panose="020B0604030504040204" pitchFamily="34" charset="0"/>
                <a:cs typeface="Tahoma" panose="020B0604030504040204" pitchFamily="34" charset="0"/>
              </a:rPr>
              <a:t>II. Coincidir en que la evaluación de la calidad de la educación en la región se fundamenta en una concepción que considera no solo los resultados académicos, sino también el desarrollo integral de los estudiantes, la formación de ciudadanos críticos y conscientes de su entorno y su capacidad para desenvolverse en un mundo cada vez más cambiante y complejo.</a:t>
            </a:r>
          </a:p>
          <a:p>
            <a:endParaRPr lang="es-CO" sz="3200" dirty="0">
              <a:solidFill>
                <a:schemeClr val="tx1">
                  <a:lumMod val="65000"/>
                  <a:lumOff val="35000"/>
                </a:schemeClr>
              </a:solidFill>
            </a:endParaRPr>
          </a:p>
        </p:txBody>
      </p:sp>
    </p:spTree>
    <p:extLst>
      <p:ext uri="{BB962C8B-B14F-4D97-AF65-F5344CB8AC3E}">
        <p14:creationId xmlns:p14="http://schemas.microsoft.com/office/powerpoint/2010/main" val="2763250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TotalTime>
  <Words>1130</Words>
  <Application>Microsoft Office PowerPoint</Application>
  <PresentationFormat>Panorámica</PresentationFormat>
  <Paragraphs>51</Paragraphs>
  <Slides>22</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Aptos</vt:lpstr>
      <vt:lpstr>Aptos Display</vt:lpstr>
      <vt:lpstr>Arial</vt:lpstr>
      <vt:lpstr>Bahnschrift Light SemiCondensed</vt:lpstr>
      <vt:lpstr>Bahnschrift SemiBold SemiConden</vt:lpstr>
      <vt:lpstr>Tahoma</vt:lpstr>
      <vt:lpstr>Tema de Office</vt:lpstr>
      <vt:lpstr>Presentación de PowerPoint</vt:lpstr>
      <vt:lpstr>Encuentro Internacional de la Calidad Educativa.  </vt:lpstr>
      <vt:lpstr>Encuentro Internacional de Calidad Educativa Caracas 2023 </vt:lpstr>
      <vt:lpstr>Encuentro Internacional de Calidad Educativa Caracas 2023 </vt:lpstr>
      <vt:lpstr>Objetivo Principal del Encuentro</vt:lpstr>
      <vt:lpstr>Objetivo Principal del Encuentro</vt:lpstr>
      <vt:lpstr>Principales Resultados del Encuentro </vt:lpstr>
      <vt:lpstr>Principales Resultados del Encuentro </vt:lpstr>
      <vt:lpstr>Principales Resultados del Encuentro </vt:lpstr>
      <vt:lpstr>Principales Resultados del Encuentro </vt:lpstr>
      <vt:lpstr>Principales Resultados del Encuentro </vt:lpstr>
      <vt:lpstr>Acuerdos Generales del Encuentro </vt:lpstr>
      <vt:lpstr>Acuerdos Generales del Encuentro </vt:lpstr>
      <vt:lpstr>Acuerdos Generales del Encuentro </vt:lpstr>
      <vt:lpstr>Acuerdos Generales del Encuentro </vt:lpstr>
      <vt:lpstr>Acuerdos Específicos sobre la Evaluación de la Calidad </vt:lpstr>
      <vt:lpstr>Acuerdos Generales del Encuentro Acuerdos Específicos sobre la Evaluación de la Calidad  </vt:lpstr>
      <vt:lpstr>Acuerdos Generales del Encuentro Acuerdos Específicos sobre la Evaluación de la Calidad  </vt:lpstr>
      <vt:lpstr>Acuerdos Generales del Encuentro Acuerdos Específicos sobre la Evaluación de la Calidad  </vt:lpstr>
      <vt:lpstr>Acuerdos Generales del Encuentro Acuerdos Específicos sobre la Evaluación de la Calidad  </vt:lpstr>
      <vt:lpstr>Acuerdos Generales del Encuentro Acuerdos Específicos sobre la Evaluación de la Calidad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 Andres Acero Castillo</dc:creator>
  <cp:lastModifiedBy>usuario</cp:lastModifiedBy>
  <cp:revision>5</cp:revision>
  <dcterms:created xsi:type="dcterms:W3CDTF">2024-03-08T14:42:22Z</dcterms:created>
  <dcterms:modified xsi:type="dcterms:W3CDTF">2024-04-02T00:45:58Z</dcterms:modified>
</cp:coreProperties>
</file>