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83" r:id="rId3"/>
    <p:sldId id="761" r:id="rId4"/>
    <p:sldId id="753" r:id="rId5"/>
    <p:sldId id="754" r:id="rId6"/>
    <p:sldId id="296" r:id="rId7"/>
    <p:sldId id="275" r:id="rId8"/>
    <p:sldId id="276" r:id="rId9"/>
    <p:sldId id="723" r:id="rId10"/>
    <p:sldId id="277" r:id="rId11"/>
    <p:sldId id="281" r:id="rId12"/>
    <p:sldId id="285" r:id="rId13"/>
    <p:sldId id="273" r:id="rId14"/>
    <p:sldId id="729" r:id="rId15"/>
    <p:sldId id="756" r:id="rId16"/>
    <p:sldId id="282" r:id="rId17"/>
    <p:sldId id="287" r:id="rId18"/>
    <p:sldId id="293" r:id="rId19"/>
    <p:sldId id="757" r:id="rId20"/>
    <p:sldId id="743" r:id="rId21"/>
    <p:sldId id="744" r:id="rId22"/>
    <p:sldId id="745" r:id="rId23"/>
    <p:sldId id="758" r:id="rId24"/>
    <p:sldId id="746" r:id="rId25"/>
    <p:sldId id="747" r:id="rId26"/>
    <p:sldId id="759" r:id="rId27"/>
    <p:sldId id="749" r:id="rId28"/>
    <p:sldId id="750" r:id="rId29"/>
    <p:sldId id="751" r:id="rId30"/>
    <p:sldId id="752" r:id="rId31"/>
    <p:sldId id="760" r:id="rId32"/>
    <p:sldId id="755" r:id="rId3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 General" id="{F15BD286-757F-F14D-85FA-21754A460388}">
          <p14:sldIdLst>
            <p14:sldId id="257"/>
            <p14:sldId id="283"/>
            <p14:sldId id="761"/>
            <p14:sldId id="753"/>
            <p14:sldId id="754"/>
            <p14:sldId id="296"/>
            <p14:sldId id="275"/>
            <p14:sldId id="276"/>
            <p14:sldId id="723"/>
            <p14:sldId id="277"/>
            <p14:sldId id="281"/>
            <p14:sldId id="285"/>
            <p14:sldId id="273"/>
            <p14:sldId id="729"/>
            <p14:sldId id="756"/>
            <p14:sldId id="282"/>
            <p14:sldId id="287"/>
            <p14:sldId id="293"/>
            <p14:sldId id="757"/>
            <p14:sldId id="743"/>
            <p14:sldId id="744"/>
            <p14:sldId id="745"/>
            <p14:sldId id="758"/>
            <p14:sldId id="746"/>
            <p14:sldId id="747"/>
            <p14:sldId id="759"/>
            <p14:sldId id="749"/>
            <p14:sldId id="750"/>
            <p14:sldId id="751"/>
            <p14:sldId id="752"/>
            <p14:sldId id="760"/>
            <p14:sldId id="755"/>
          </p14:sldIdLst>
        </p14:section>
        <p14:section name="Portadilla / Separadores de sección" id="{1CD656D3-963D-FA41-8DED-89B9A55A15A2}">
          <p14:sldIdLst/>
        </p14:section>
        <p14:section name="Slides de contenido" id="{FCE6D9F9-D5DC-BC47-8F55-C68F459F11B1}">
          <p14:sldIdLst/>
        </p14:section>
        <p14:section name="Cierre" id="{D6C0F992-F29A-324E-A2E1-28A922CB10E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4"/>
    <p:restoredTop sz="94665"/>
  </p:normalViewPr>
  <p:slideViewPr>
    <p:cSldViewPr snapToGrid="0">
      <p:cViewPr varScale="1">
        <p:scale>
          <a:sx n="107" d="100"/>
          <a:sy n="107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478AC-4E6A-4344-9E67-99C97C510586}" type="datetimeFigureOut">
              <a:rPr lang="es-CO" smtClean="0"/>
              <a:t>4/04/24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0701-8458-C648-9069-D47A3B9C8F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89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B8DCD-6BF8-5ED4-A6A2-7B46DFF16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69118C-3ACA-3671-51E5-FA7D2065F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AF5192-86D9-16B2-3133-54FC8A1F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4/04/24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57EECD-DFB5-6BA9-B4CB-D1598A6E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E852B-FF94-B362-9BD7-F2375C9D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2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A130E-C6F2-B2F6-4419-DECF2F3A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183661-F7CA-8B88-72ED-D876350BC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21A6F-3B4E-ED36-CF8C-E9B97CE4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4/04/24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F216F-A945-5F1D-742C-8298D3F0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B76C9D-9C70-0C02-2C3C-0B30AF66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440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98A93B-52D1-D4B3-25C3-751D6E8C1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9CF5D9-C4DA-6FDC-FAAD-82860EE19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E1F8EC-E601-6878-EA4E-0506FC2B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4/04/24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BE2E5-F25A-D70A-B826-9A62280F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5B47A2-568A-3DD1-50E7-58AD3CDB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96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5DA13-9E5F-3985-E6E7-208B29E3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340D1B-7D77-9854-FC6A-2F2231790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2CC655-C500-7743-230E-8EA555BE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4/04/24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AB892D-196E-C9EB-FD13-8FEF77A5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5580D-F2DE-55CA-66EC-EB658C2E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210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4B8C8-4D7F-6A9E-474C-10C240D6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F8FCC7-2B37-D408-7D95-585F9F74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7DCB2C-3AB6-3B1C-8382-478D63A3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4/04/24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2F13A-A7C5-0D86-2918-9CA031C3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F8C53D-0648-0B19-267A-430797FC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750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6D4D0-B79E-16AC-0F3E-E2B5D08F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E7B1B-112D-29C2-7B42-DFAA88E91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FE7104-C88B-4AD6-BBB5-55290DAF9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130838-75EE-DB81-9E4F-18E13B41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4/04/24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23E372-ACB8-B53D-7AB7-0AB22930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720581-2BB2-BC7E-DB74-4AA2009E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20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AB4A6-D0A4-9216-5FB6-CA47D845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8ED9E7-AC34-E3C5-957F-674FC4F44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F3FB16-87F3-6695-4615-132D3DB6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8EC7E9-5E30-B564-C8BA-2155BF011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107021-CBBA-996A-0A0A-D67C0CAD9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3BFCFBC-64DF-9F50-C85F-D6579146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4/04/24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FAEE2-1954-9A77-B688-FCFB5EC8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09EE40-CDE7-F5DF-B70E-FCC974E4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481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650DA-F789-5A97-DB88-FE75AB36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5B7820-DB6F-2D8A-F9A6-1D7E482D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4/04/24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EFD9F3-8E01-616A-E55B-62D1C99B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DD0F2D-3D35-A504-1418-BD4DEFE1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099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7D1903-834C-A48B-CA91-E8E2D05A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4/04/24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73DD14-3DA6-34BE-506A-DB6E3D18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0CCEE0-6DA5-3FCC-526D-4DFE1152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712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A1860-0752-2C44-2D67-2AA87F95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B0B89-4079-4B3D-AA64-6BB345A4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3E565B-9EE0-FD86-A3AB-FE6860A98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254742-7F1F-7412-4B98-EB272591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4/04/24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9AD3B0-A8F4-BDD7-A038-EA27E1CF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A4C156-8B1D-A912-3111-949D80B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446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BABEE-56F7-B8B5-5219-C0371D37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94C736-9751-BEF6-E626-7AAA24725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74ED00-A713-95D1-10EB-5A8C02486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D87FB5-24CC-C83A-A755-14980FAE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4/04/24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3EC82F-7AB7-58FD-EF82-20E24E94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915519-BF84-BA41-A38F-D4648D63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34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EDF22A-024D-68C5-CC5A-C279AB5F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9CD91D-8AC5-D7DC-DECB-897499C10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2E9324-D715-01D4-FC87-9CFF3949D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660CD6-EF1E-F441-8710-9688792BB408}" type="datetimeFigureOut">
              <a:rPr lang="es-CO" smtClean="0"/>
              <a:t>4/04/24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C6C73-4316-F26E-4283-8394199B1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D02AAE-736C-45D0-8E6B-6E94906C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137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avier.gonz&#225;lez@summaedu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AB703EB-A595-2B81-8C4A-744BD539C5C8}"/>
              </a:ext>
            </a:extLst>
          </p:cNvPr>
          <p:cNvSpPr txBox="1"/>
          <p:nvPr/>
        </p:nvSpPr>
        <p:spPr>
          <a:xfrm>
            <a:off x="5638800" y="4692365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 panose="020F0502020204030203" pitchFamily="34" charset="0"/>
              </a:rPr>
              <a:t>Javier González, PhD.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2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 panose="020F0502020204030203" pitchFamily="34" charset="0"/>
              </a:rPr>
              <a:t>Director SUMMA</a:t>
            </a:r>
            <a:b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 panose="020F0502020204030203" pitchFamily="34" charset="0"/>
              </a:rPr>
            </a:b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 panose="020F0502020204030203" pitchFamily="34" charset="0"/>
              </a:rPr>
              <a:t>Consejo Asesor, OECD (</a:t>
            </a:r>
            <a:r>
              <a:rPr kumimoji="0" lang="es-CL" altLang="es-C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 panose="020F0502020204030203" pitchFamily="34" charset="0"/>
              </a:rPr>
              <a:t>Schools</a:t>
            </a: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 panose="020F0502020204030203" pitchFamily="34" charset="0"/>
              </a:rPr>
              <a:t>+, Global Network)</a:t>
            </a:r>
            <a:b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 panose="020F0502020204030203" pitchFamily="34" charset="0"/>
              </a:rPr>
            </a:b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 panose="020F0502020204030203" pitchFamily="34" charset="0"/>
              </a:rPr>
              <a:t>Investigador COES, U. de Chile</a:t>
            </a:r>
            <a:br>
              <a:rPr kumimoji="0" lang="es-CL" alt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5FBC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 panose="020F0502020204030203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Google Shape;75;p14">
            <a:extLst>
              <a:ext uri="{FF2B5EF4-FFF2-40B4-BE49-F238E27FC236}">
                <a16:creationId xmlns:a16="http://schemas.microsoft.com/office/drawing/2014/main" id="{7ED3B620-450E-9C62-624A-E9D98915B6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411309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28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862E40-E422-7220-C029-2963E12F9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426251"/>
            <a:ext cx="6622942" cy="15049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3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“Cómo”: Pedagogías Efectivas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B336FD0B-DD39-667C-4A80-164D5A12B6A0}"/>
              </a:ext>
            </a:extLst>
          </p:cNvPr>
          <p:cNvGrpSpPr/>
          <p:nvPr/>
        </p:nvGrpSpPr>
        <p:grpSpPr>
          <a:xfrm>
            <a:off x="3621439" y="2498344"/>
            <a:ext cx="8440260" cy="3375512"/>
            <a:chOff x="0" y="3022558"/>
            <a:chExt cx="6323071" cy="2364721"/>
          </a:xfrm>
        </p:grpSpPr>
        <p:pic>
          <p:nvPicPr>
            <p:cNvPr id="5" name="Google Shape;340;p15">
              <a:extLst>
                <a:ext uri="{FF2B5EF4-FFF2-40B4-BE49-F238E27FC236}">
                  <a16:creationId xmlns:a16="http://schemas.microsoft.com/office/drawing/2014/main" id="{51587F58-F122-6CC4-C421-34890726837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967" t="1853" r="5158" b="39219"/>
            <a:stretch/>
          </p:blipFill>
          <p:spPr>
            <a:xfrm>
              <a:off x="0" y="3022558"/>
              <a:ext cx="6323071" cy="2364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42;p15">
              <a:extLst>
                <a:ext uri="{FF2B5EF4-FFF2-40B4-BE49-F238E27FC236}">
                  <a16:creationId xmlns:a16="http://schemas.microsoft.com/office/drawing/2014/main" id="{2EA3A09A-F36F-6EB6-C8D4-AAE29A10E51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12920" y="3178926"/>
              <a:ext cx="1731600" cy="2104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928A6536-A7C5-4AB7-88A8-854AFF91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6345382" cy="1325563"/>
          </a:xfrm>
        </p:spPr>
        <p:txBody>
          <a:bodyPr>
            <a:normAutofit/>
          </a:bodyPr>
          <a:lstStyle/>
          <a:p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 Educativa</a:t>
            </a:r>
          </a:p>
        </p:txBody>
      </p:sp>
    </p:spTree>
    <p:extLst>
      <p:ext uri="{BB962C8B-B14F-4D97-AF65-F5344CB8AC3E}">
        <p14:creationId xmlns:p14="http://schemas.microsoft.com/office/powerpoint/2010/main" val="192192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862E40-E422-7220-C029-2963E12F9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981228"/>
            <a:ext cx="7877299" cy="4921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3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“Cuánto”: Evaluación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Sumativa: rigurosidad metodológica, libre de sesgos, censal.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Formativa: horizontal y centrada en áreas de crecimiento del estudiante.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Medición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 de las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habilidades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socioemocionales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 y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competencias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 intra e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interpersonales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Enfoque</a:t>
            </a:r>
            <a:r>
              <a:rPr kumimoji="0" lang="en-CA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 </a:t>
            </a:r>
            <a:r>
              <a:rPr kumimoji="0" lang="en-CA" alt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Inclusivo</a:t>
            </a:r>
            <a:r>
              <a:rPr kumimoji="0" lang="en-CA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.</a:t>
            </a: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Reporte y uso: autonomía de resultados, riesgos de mal uso.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Vinculación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 con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estrategias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 de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orientación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 y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mejora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ato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106018B-89C8-4019-907F-F7386B87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417" y="0"/>
            <a:ext cx="6345382" cy="1325563"/>
          </a:xfrm>
        </p:spPr>
        <p:txBody>
          <a:bodyPr>
            <a:normAutofit/>
          </a:bodyPr>
          <a:lstStyle/>
          <a:p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 Educativa</a:t>
            </a:r>
          </a:p>
        </p:txBody>
      </p:sp>
    </p:spTree>
    <p:extLst>
      <p:ext uri="{BB962C8B-B14F-4D97-AF65-F5344CB8AC3E}">
        <p14:creationId xmlns:p14="http://schemas.microsoft.com/office/powerpoint/2010/main" val="389868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862E40-E422-7220-C029-2963E12F9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606" y="1273953"/>
            <a:ext cx="6755219" cy="2557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Tiempos no lectivos en riesgo.</a:t>
            </a:r>
            <a:endParaRPr kumimoji="0" lang="es-ES" altLang="es-CL" sz="36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07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07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07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En Argentina, bajos salarios docentes genera pluriempleo: </a:t>
            </a:r>
          </a:p>
          <a:p>
            <a:pPr marL="107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1F5C8C-5045-6211-B3A3-BBDCED5EC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118" y="2946590"/>
            <a:ext cx="4246097" cy="35863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855029-AD47-EB32-2F96-37C889EF3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813" y="2946590"/>
            <a:ext cx="4407100" cy="3586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5A55A3-F939-4BB0-8206-1472129AA830}"/>
              </a:ext>
            </a:extLst>
          </p:cNvPr>
          <p:cNvSpPr/>
          <p:nvPr/>
        </p:nvSpPr>
        <p:spPr>
          <a:xfrm>
            <a:off x="3998606" y="459412"/>
            <a:ext cx="6106159" cy="595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3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“Cuánto”: Evaluación Formativa</a:t>
            </a:r>
          </a:p>
        </p:txBody>
      </p:sp>
    </p:spTree>
    <p:extLst>
      <p:ext uri="{BB962C8B-B14F-4D97-AF65-F5344CB8AC3E}">
        <p14:creationId xmlns:p14="http://schemas.microsoft.com/office/powerpoint/2010/main" val="250387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417" y="791629"/>
            <a:ext cx="6772656" cy="1325563"/>
          </a:xfrm>
        </p:spPr>
        <p:txBody>
          <a:bodyPr>
            <a:normAutofit/>
          </a:bodyPr>
          <a:lstStyle/>
          <a:p>
            <a:r>
              <a:rPr lang="es-CO" sz="3000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“Quiénes”: Equidad e Inclusión</a:t>
            </a:r>
          </a:p>
        </p:txBody>
      </p:sp>
      <p:pic>
        <p:nvPicPr>
          <p:cNvPr id="4" name="Google Shape;89;p19">
            <a:extLst>
              <a:ext uri="{FF2B5EF4-FFF2-40B4-BE49-F238E27FC236}">
                <a16:creationId xmlns:a16="http://schemas.microsoft.com/office/drawing/2014/main" id="{B26BEF56-2F77-92ED-F52C-5F2034151E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546" t="7081" r="5393" b="6181"/>
          <a:stretch/>
        </p:blipFill>
        <p:spPr>
          <a:xfrm>
            <a:off x="2897099" y="2547599"/>
            <a:ext cx="3018088" cy="389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8;p19">
            <a:extLst>
              <a:ext uri="{FF2B5EF4-FFF2-40B4-BE49-F238E27FC236}">
                <a16:creationId xmlns:a16="http://schemas.microsoft.com/office/drawing/2014/main" id="{F3CC97DD-A410-2243-8624-8E502355599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1311" y="1965055"/>
            <a:ext cx="6772656" cy="454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5;p14">
            <a:extLst>
              <a:ext uri="{FF2B5EF4-FFF2-40B4-BE49-F238E27FC236}">
                <a16:creationId xmlns:a16="http://schemas.microsoft.com/office/drawing/2014/main" id="{A7334E72-7265-1F24-CF74-9AC87DC1B31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57" y="592226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81677B3-E09C-4A64-A91F-268C4C000E0C}"/>
              </a:ext>
            </a:extLst>
          </p:cNvPr>
          <p:cNvSpPr txBox="1">
            <a:spLocks/>
          </p:cNvSpPr>
          <p:nvPr/>
        </p:nvSpPr>
        <p:spPr>
          <a:xfrm>
            <a:off x="3807417" y="0"/>
            <a:ext cx="63453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Transformación Educativa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95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417" y="412494"/>
            <a:ext cx="6772656" cy="1325563"/>
          </a:xfrm>
        </p:spPr>
        <p:txBody>
          <a:bodyPr>
            <a:normAutofit/>
          </a:bodyPr>
          <a:lstStyle/>
          <a:p>
            <a:r>
              <a:rPr lang="es-CO" sz="3000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“Quiénes”: Equidad e Inclusión</a:t>
            </a:r>
          </a:p>
        </p:txBody>
      </p:sp>
      <p:pic>
        <p:nvPicPr>
          <p:cNvPr id="7" name="Google Shape;75;p14">
            <a:extLst>
              <a:ext uri="{FF2B5EF4-FFF2-40B4-BE49-F238E27FC236}">
                <a16:creationId xmlns:a16="http://schemas.microsoft.com/office/drawing/2014/main" id="{A7334E72-7265-1F24-CF74-9AC87DC1B31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57" y="592226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C838BD-22E9-4433-8690-C9EDC62D2EDB}"/>
              </a:ext>
            </a:extLst>
          </p:cNvPr>
          <p:cNvSpPr/>
          <p:nvPr/>
        </p:nvSpPr>
        <p:spPr>
          <a:xfrm>
            <a:off x="3584805" y="1738057"/>
            <a:ext cx="8124265" cy="40780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5251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Pct val="114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Diferentes formas de conocimiento e idiomas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En distrito más grande de 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Suriname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sólo el 4% habla holandés y únicamente se ofrecen ‘lecciones multilingües’ en lengua originaria 1/2 hora a la semana.</a:t>
            </a:r>
          </a:p>
          <a:p>
            <a:pPr marL="455251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Pct val="114000"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5251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Pct val="114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Contexto: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30% de estudiantes privados de libertad en 8 ciudades no reciben educación formal.</a:t>
            </a:r>
          </a:p>
          <a:p>
            <a:pPr marL="283801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Pct val="114000"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5251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Pct val="114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Identidad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fuerte oposición a reconocer la orientación sexual y de género, en Perú, Ecuador y Brasil (2/3+ de estudiantes declaran 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Bullying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homofóbico en escuelas).</a:t>
            </a:r>
          </a:p>
          <a:p>
            <a:pPr marL="455251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Pct val="114000"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5251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Pct val="114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Necesidades especiales: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Haití &lt;10% de las personas con discapacidad auditiva tienen acceso a tecnología de asistencia.</a:t>
            </a:r>
          </a:p>
        </p:txBody>
      </p:sp>
    </p:spTree>
    <p:extLst>
      <p:ext uri="{BB962C8B-B14F-4D97-AF65-F5344CB8AC3E}">
        <p14:creationId xmlns:p14="http://schemas.microsoft.com/office/powerpoint/2010/main" val="337672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6345382" cy="1325563"/>
          </a:xfrm>
        </p:spPr>
        <p:txBody>
          <a:bodyPr>
            <a:normAutofit/>
          </a:bodyPr>
          <a:lstStyle/>
          <a:p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 Educativa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862E40-E422-7220-C029-2963E12F9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90688"/>
            <a:ext cx="8229600" cy="49612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4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s-ES" altLang="es-CL" sz="4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ransformaciones: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Núcleo Pedagógico.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Condiciones Habilitantes y de Apoyo.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Financiamiento.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Gobernanza y Participación de la Comunidad Educativa.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Gestión y Movilización de Conocimiento.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Google Shape;75;p14">
            <a:extLst>
              <a:ext uri="{FF2B5EF4-FFF2-40B4-BE49-F238E27FC236}">
                <a16:creationId xmlns:a16="http://schemas.microsoft.com/office/drawing/2014/main" id="{EDBB8D33-3547-8EAE-14D1-9631F315AE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55" y="599975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594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5;p14">
            <a:extLst>
              <a:ext uri="{FF2B5EF4-FFF2-40B4-BE49-F238E27FC236}">
                <a16:creationId xmlns:a16="http://schemas.microsoft.com/office/drawing/2014/main" id="{EDBB8D33-3547-8EAE-14D1-9631F315AE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55" y="599975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20A01F-679A-B010-8A9B-7935D41C7E10}"/>
              </a:ext>
            </a:extLst>
          </p:cNvPr>
          <p:cNvSpPr txBox="1"/>
          <p:nvPr/>
        </p:nvSpPr>
        <p:spPr>
          <a:xfrm>
            <a:off x="3962400" y="2099029"/>
            <a:ext cx="7818474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 de desarrollo profesional docente y directivo: formación inicial, formación continua, carrera docente.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 de apoyo y acompañamiento pedagógico a profesores, directores y escuelas.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Bienestar socio-emocional y de salud.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Infraestructura física y tecnológica, y materiales pedagógicos.</a:t>
            </a:r>
            <a:endParaRPr kumimoji="0" lang="es-ES" altLang="es-CL" sz="2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9A95002-B5C9-783D-DAE4-BAFF72C5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6172200" cy="1325563"/>
          </a:xfrm>
        </p:spPr>
        <p:txBody>
          <a:bodyPr>
            <a:normAutofit/>
          </a:bodyPr>
          <a:lstStyle/>
          <a:p>
            <a:r>
              <a:rPr lang="es-CO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Condiciones Habilitantes y de Apoyo</a:t>
            </a:r>
          </a:p>
        </p:txBody>
      </p:sp>
    </p:spTree>
    <p:extLst>
      <p:ext uri="{BB962C8B-B14F-4D97-AF65-F5344CB8AC3E}">
        <p14:creationId xmlns:p14="http://schemas.microsoft.com/office/powerpoint/2010/main" val="859842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5;p14">
            <a:extLst>
              <a:ext uri="{FF2B5EF4-FFF2-40B4-BE49-F238E27FC236}">
                <a16:creationId xmlns:a16="http://schemas.microsoft.com/office/drawing/2014/main" id="{EDBB8D33-3547-8EAE-14D1-9631F315AE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55" y="599975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20A01F-679A-B010-8A9B-7935D41C7E10}"/>
              </a:ext>
            </a:extLst>
          </p:cNvPr>
          <p:cNvSpPr txBox="1"/>
          <p:nvPr/>
        </p:nvSpPr>
        <p:spPr>
          <a:xfrm>
            <a:off x="3830595" y="1782716"/>
            <a:ext cx="8222860" cy="6058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Sistema de desarrollo profesional docente y directivo: formación inicial, formación continua, carrera docente.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Profesores no siempre están bien preparados: el 21% del profesorado de escuela primaria no tiene un título de enseñanza y 30% posee título obtenido vía online (UNESCO-SUMMA, 2020).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81% señala haber recibido formación para la enseñanza a distancia, pero 46% de éstos declara que fue insuficiente (SUMMA, 2022).</a:t>
            </a:r>
            <a:endParaRPr kumimoji="0" lang="es-ES_tradnl" sz="1600" b="0" i="1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51% expresa necesidad de recibir más y mejores oportunidades de desarrollo profesional (SUMMA, 2022).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1" u="none" strike="noStrike" kern="1200" cap="none" spc="0" normalizeH="0" baseline="0" noProof="0" dirty="0">
              <a:ln>
                <a:noFill/>
              </a:ln>
              <a:solidFill>
                <a:srgbClr val="8BC145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L" sz="2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0F01CFD-3ECC-2F00-F9B0-37497F101360}"/>
              </a:ext>
            </a:extLst>
          </p:cNvPr>
          <p:cNvSpPr txBox="1">
            <a:spLocks/>
          </p:cNvSpPr>
          <p:nvPr/>
        </p:nvSpPr>
        <p:spPr>
          <a:xfrm>
            <a:off x="3962400" y="365125"/>
            <a:ext cx="617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Condiciones Habilitantes y de Apoyo</a:t>
            </a:r>
          </a:p>
        </p:txBody>
      </p:sp>
    </p:spTree>
    <p:extLst>
      <p:ext uri="{BB962C8B-B14F-4D97-AF65-F5344CB8AC3E}">
        <p14:creationId xmlns:p14="http://schemas.microsoft.com/office/powerpoint/2010/main" val="413018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5;p14">
            <a:extLst>
              <a:ext uri="{FF2B5EF4-FFF2-40B4-BE49-F238E27FC236}">
                <a16:creationId xmlns:a16="http://schemas.microsoft.com/office/drawing/2014/main" id="{EDBB8D33-3547-8EAE-14D1-9631F315AE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55" y="599975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20A01F-679A-B010-8A9B-7935D41C7E10}"/>
              </a:ext>
            </a:extLst>
          </p:cNvPr>
          <p:cNvSpPr txBox="1"/>
          <p:nvPr/>
        </p:nvSpPr>
        <p:spPr>
          <a:xfrm>
            <a:off x="4093118" y="1877997"/>
            <a:ext cx="7818474" cy="2066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altLang="es-CL" sz="24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s-ES" alt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Supervisión y apoyos pedagógicos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24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2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2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Google Shape;388;g10000318641_0_409">
            <a:extLst>
              <a:ext uri="{FF2B5EF4-FFF2-40B4-BE49-F238E27FC236}">
                <a16:creationId xmlns:a16="http://schemas.microsoft.com/office/drawing/2014/main" id="{9C5F0BC5-B7BC-E5C6-5E9F-6450E8B5307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9003" r="5997" b="13103"/>
          <a:stretch/>
        </p:blipFill>
        <p:spPr>
          <a:xfrm>
            <a:off x="4093117" y="2431392"/>
            <a:ext cx="6172199" cy="428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76;g10000318641_0_156">
            <a:extLst>
              <a:ext uri="{FF2B5EF4-FFF2-40B4-BE49-F238E27FC236}">
                <a16:creationId xmlns:a16="http://schemas.microsoft.com/office/drawing/2014/main" id="{956333BF-AA6C-2830-EC82-FE73240623F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49990" y="3676454"/>
            <a:ext cx="2076929" cy="8374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06F2273-6ABD-93F6-2DD0-45E21BD5DD1B}"/>
              </a:ext>
            </a:extLst>
          </p:cNvPr>
          <p:cNvSpPr txBox="1">
            <a:spLocks/>
          </p:cNvSpPr>
          <p:nvPr/>
        </p:nvSpPr>
        <p:spPr>
          <a:xfrm>
            <a:off x="3962400" y="365125"/>
            <a:ext cx="617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Condiciones Habilitantes y de Apoyo</a:t>
            </a:r>
          </a:p>
        </p:txBody>
      </p:sp>
    </p:spTree>
    <p:extLst>
      <p:ext uri="{BB962C8B-B14F-4D97-AF65-F5344CB8AC3E}">
        <p14:creationId xmlns:p14="http://schemas.microsoft.com/office/powerpoint/2010/main" val="260540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6345382" cy="1325563"/>
          </a:xfrm>
        </p:spPr>
        <p:txBody>
          <a:bodyPr>
            <a:normAutofit/>
          </a:bodyPr>
          <a:lstStyle/>
          <a:p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 Educativa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862E40-E422-7220-C029-2963E12F9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90688"/>
            <a:ext cx="8229600" cy="49612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4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s-ES" altLang="es-CL" sz="4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ransformaciones: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Núcleo Pedagógico.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altLang="es-CL" sz="2000" dirty="0">
                <a:solidFill>
                  <a:srgbClr val="0E2841">
                    <a:lumMod val="90000"/>
                    <a:lumOff val="10000"/>
                  </a:srgbClr>
                </a:solidFill>
              </a:rPr>
              <a:t>Condiciones Habilitantes y de Apoyo.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Financiamiento.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Gobernanza y Participación de la Comunidad Educativa.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Gestión y Movilización de Conocimiento.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Google Shape;75;p14">
            <a:extLst>
              <a:ext uri="{FF2B5EF4-FFF2-40B4-BE49-F238E27FC236}">
                <a16:creationId xmlns:a16="http://schemas.microsoft.com/office/drawing/2014/main" id="{EDBB8D33-3547-8EAE-14D1-9631F315AE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55" y="599975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8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75;p14">
            <a:extLst>
              <a:ext uri="{FF2B5EF4-FFF2-40B4-BE49-F238E27FC236}">
                <a16:creationId xmlns:a16="http://schemas.microsoft.com/office/drawing/2014/main" id="{5F810E4A-8E84-95C2-CD5F-89DA8967393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55" y="599975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imaginar juntos nuestros futuros: un nuevo contrato social para la  educación; resumen">
            <a:extLst>
              <a:ext uri="{FF2B5EF4-FFF2-40B4-BE49-F238E27FC236}">
                <a16:creationId xmlns:a16="http://schemas.microsoft.com/office/drawing/2014/main" id="{E12790D4-C381-7458-D944-5280920EE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76" y="321276"/>
            <a:ext cx="4008421" cy="56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60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6172200" cy="1325563"/>
          </a:xfrm>
        </p:spPr>
        <p:txBody>
          <a:bodyPr>
            <a:normAutofit/>
          </a:bodyPr>
          <a:lstStyle/>
          <a:p>
            <a:r>
              <a:rPr lang="es-CO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Financiamiento </a:t>
            </a:r>
          </a:p>
        </p:txBody>
      </p:sp>
      <p:pic>
        <p:nvPicPr>
          <p:cNvPr id="6" name="Google Shape;75;p14">
            <a:extLst>
              <a:ext uri="{FF2B5EF4-FFF2-40B4-BE49-F238E27FC236}">
                <a16:creationId xmlns:a16="http://schemas.microsoft.com/office/drawing/2014/main" id="{EDBB8D33-3547-8EAE-14D1-9631F315AE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55" y="599975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C914D45-E668-946B-46A8-FC64382FA9FB}"/>
              </a:ext>
            </a:extLst>
          </p:cNvPr>
          <p:cNvSpPr txBox="1"/>
          <p:nvPr/>
        </p:nvSpPr>
        <p:spPr>
          <a:xfrm>
            <a:off x="3962400" y="1690688"/>
            <a:ext cx="7972301" cy="380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público óptimo: </a:t>
            </a:r>
            <a:r>
              <a:rPr lang="es-ES_tradn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fiscal y tributaria.</a:t>
            </a:r>
          </a:p>
          <a:p>
            <a:pPr marL="5715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-342900" algn="just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inteligente: </a:t>
            </a:r>
            <a:r>
              <a:rPr lang="es-ES_tradn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asignación y eficiencia del gasto para    	       </a:t>
            </a:r>
          </a:p>
          <a:p>
            <a:pPr algn="just"/>
            <a:r>
              <a:rPr lang="es-ES_tradn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promover la mejora.</a:t>
            </a:r>
          </a:p>
          <a:p>
            <a:pPr marL="5715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-342900" algn="just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inclusivo: </a:t>
            </a:r>
            <a:r>
              <a:rPr lang="es-ES_tradn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asignación a escuelas y uso de recursos. </a:t>
            </a:r>
          </a:p>
          <a:p>
            <a:pPr marL="5715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Profesores: </a:t>
            </a:r>
            <a:r>
              <a:rPr lang="es-ES_tradn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efectiva de profesores, según su calidad  </a:t>
            </a:r>
          </a:p>
          <a:p>
            <a:pPr algn="just">
              <a:spcAft>
                <a:spcPts val="600"/>
              </a:spcAft>
            </a:pPr>
            <a:r>
              <a:rPr lang="es-ES_tradn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y también la complejidad/vulnerabilidad de las escuelas.</a:t>
            </a:r>
            <a:endParaRPr lang="es-ES" altLang="es-CL" sz="2000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" altLang="es-CL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0">
              <a:lnSpc>
                <a:spcPct val="120000"/>
              </a:lnSpc>
              <a:spcAft>
                <a:spcPts val="600"/>
              </a:spcAft>
              <a:defRPr/>
            </a:pPr>
            <a:endParaRPr lang="es-ES" altLang="es-CL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6172200" cy="1325563"/>
          </a:xfrm>
        </p:spPr>
        <p:txBody>
          <a:bodyPr>
            <a:normAutofit/>
          </a:bodyPr>
          <a:lstStyle/>
          <a:p>
            <a:r>
              <a:rPr lang="es-CO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Financiamiento Insuficiente 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5B804861-7996-4FCE-A2B8-B21AFAFCF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519" y="1577544"/>
            <a:ext cx="5702083" cy="45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99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6172200" cy="1325563"/>
          </a:xfrm>
        </p:spPr>
        <p:txBody>
          <a:bodyPr>
            <a:normAutofit/>
          </a:bodyPr>
          <a:lstStyle/>
          <a:p>
            <a:r>
              <a:rPr lang="es-CO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Financiamiento Inclusivo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D6FFAE-BF52-4911-9FC8-6B97A7218BE4}"/>
              </a:ext>
            </a:extLst>
          </p:cNvPr>
          <p:cNvSpPr/>
          <p:nvPr/>
        </p:nvSpPr>
        <p:spPr>
          <a:xfrm>
            <a:off x="3962400" y="1471007"/>
            <a:ext cx="7513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s-ES" altLang="es-CL" sz="24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Innovaciones para el mejoramiento y la equidad</a:t>
            </a:r>
            <a:r>
              <a:rPr lang="es-ES_tradnl" sz="24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SEP</a:t>
            </a:r>
            <a:endParaRPr lang="es-ES_tradnl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13">
            <a:extLst>
              <a:ext uri="{FF2B5EF4-FFF2-40B4-BE49-F238E27FC236}">
                <a16:creationId xmlns:a16="http://schemas.microsoft.com/office/drawing/2014/main" id="{A5F334E9-FCE0-4DF8-A5C6-8451679F9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528" y="2174657"/>
            <a:ext cx="5594876" cy="405016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E0BB69D-6A4B-9039-A00F-C957E9845F6B}"/>
              </a:ext>
            </a:extLst>
          </p:cNvPr>
          <p:cNvSpPr txBox="1"/>
          <p:nvPr/>
        </p:nvSpPr>
        <p:spPr>
          <a:xfrm>
            <a:off x="4306528" y="6224819"/>
            <a:ext cx="4200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Carrasco, et al (2015). Effect size </a:t>
            </a:r>
            <a:r>
              <a:rPr lang="en-US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promedio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: 0,2 DS.</a:t>
            </a:r>
          </a:p>
        </p:txBody>
      </p:sp>
    </p:spTree>
    <p:extLst>
      <p:ext uri="{BB962C8B-B14F-4D97-AF65-F5344CB8AC3E}">
        <p14:creationId xmlns:p14="http://schemas.microsoft.com/office/powerpoint/2010/main" val="52229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6345382" cy="1325563"/>
          </a:xfrm>
        </p:spPr>
        <p:txBody>
          <a:bodyPr>
            <a:normAutofit/>
          </a:bodyPr>
          <a:lstStyle/>
          <a:p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 Educativa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862E40-E422-7220-C029-2963E12F9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90688"/>
            <a:ext cx="8229600" cy="49612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4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s-ES" altLang="es-CL" sz="4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ransformaciones: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Núcleo Pedagógico.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Condiciones Habilitantes y de Apoyo.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altLang="es-CL" sz="2000" dirty="0">
                <a:solidFill>
                  <a:srgbClr val="0E2841">
                    <a:lumMod val="90000"/>
                    <a:lumOff val="10000"/>
                  </a:srgbClr>
                </a:solidFill>
              </a:rPr>
              <a:t>Financiamiento.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Gobernanza y Participación de la Comunidad Educativa.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Gestión y Movilización de Conocimiento.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Google Shape;75;p14">
            <a:extLst>
              <a:ext uri="{FF2B5EF4-FFF2-40B4-BE49-F238E27FC236}">
                <a16:creationId xmlns:a16="http://schemas.microsoft.com/office/drawing/2014/main" id="{EDBB8D33-3547-8EAE-14D1-9631F315AE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55" y="599975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864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365125"/>
            <a:ext cx="6891647" cy="1325563"/>
          </a:xfrm>
        </p:spPr>
        <p:txBody>
          <a:bodyPr>
            <a:normAutofit/>
          </a:bodyPr>
          <a:lstStyle/>
          <a:p>
            <a:r>
              <a:rPr lang="es-CO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Gobernanza: Privatización</a:t>
            </a:r>
            <a:br>
              <a:rPr lang="es-CO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GB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</a:t>
            </a:r>
            <a:r>
              <a:rPr lang="es-ES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dice la evidencia empírica?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3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7153E7-0261-4513-8C05-A24201467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72" y="1798870"/>
            <a:ext cx="7056901" cy="48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70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70657"/>
            <a:ext cx="6172200" cy="1325563"/>
          </a:xfrm>
        </p:spPr>
        <p:txBody>
          <a:bodyPr>
            <a:normAutofit/>
          </a:bodyPr>
          <a:lstStyle/>
          <a:p>
            <a:r>
              <a:rPr lang="es-CO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Gobernanza: Privatización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D6FFAE-BF52-4911-9FC8-6B97A7218BE4}"/>
              </a:ext>
            </a:extLst>
          </p:cNvPr>
          <p:cNvSpPr/>
          <p:nvPr/>
        </p:nvSpPr>
        <p:spPr>
          <a:xfrm>
            <a:off x="3691212" y="1413674"/>
            <a:ext cx="8043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GB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</a:t>
            </a:r>
            <a:r>
              <a:rPr lang="es-ES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dice la evidencia empírica?</a:t>
            </a:r>
            <a:r>
              <a:rPr lang="en-GB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Calidad de las </a:t>
            </a:r>
            <a:r>
              <a:rPr lang="en-GB" sz="2000" dirty="0" err="1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</a:t>
            </a:r>
            <a:r>
              <a:rPr lang="en-GB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privadas</a:t>
            </a:r>
            <a:endParaRPr lang="es-ES_tradnl" sz="2000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ADE37D-E949-48B6-B41A-18BB5BBE30F6}"/>
              </a:ext>
            </a:extLst>
          </p:cNvPr>
          <p:cNvSpPr/>
          <p:nvPr/>
        </p:nvSpPr>
        <p:spPr>
          <a:xfrm>
            <a:off x="3212644" y="2183847"/>
            <a:ext cx="85221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Lubienski (2003) revisa 50+ estudios: "</a:t>
            </a:r>
            <a:r>
              <a:rPr lang="es-ES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existe una relación directa entre mecanismos de mercado e innovación educativa”.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Sapelli</a:t>
            </a:r>
            <a:r>
              <a:rPr lang="en-GB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Vial (2002): que los privados </a:t>
            </a:r>
            <a:r>
              <a:rPr lang="en-GB" dirty="0" err="1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en-GB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major </a:t>
            </a:r>
            <a:r>
              <a:rPr lang="en-GB" dirty="0" err="1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desempeño</a:t>
            </a:r>
            <a:r>
              <a:rPr lang="en-GB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los </a:t>
            </a:r>
            <a:r>
              <a:rPr lang="en-GB" dirty="0" err="1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GB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Mizala</a:t>
            </a:r>
            <a:r>
              <a:rPr lang="en-GB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(2005) </a:t>
            </a:r>
            <a:r>
              <a:rPr lang="es-MX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sostienen que las escuelas públicas hacen un mejor trabajo con los alumnos de grupos de bajo nivel socioeconómico</a:t>
            </a:r>
            <a:r>
              <a:rPr lang="en-GB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escuelas compiten mediante la selección de alumnos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8"/>
            <a:endParaRPr lang="es-ES" dirty="0"/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id="{98FE1B72-B25A-4A2A-B312-F9ABAD562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212" y="4944549"/>
            <a:ext cx="7289848" cy="15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44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6345382" cy="1325563"/>
          </a:xfrm>
        </p:spPr>
        <p:txBody>
          <a:bodyPr>
            <a:normAutofit/>
          </a:bodyPr>
          <a:lstStyle/>
          <a:p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 Educativa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862E40-E422-7220-C029-2963E12F9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759249"/>
            <a:ext cx="8229600" cy="49612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4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s-ES" altLang="es-CL" sz="4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ransformaciones: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Núcleo Pedagógico.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Condiciones Habilitantes y de Apoyo.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altLang="es-CL" sz="2000" dirty="0">
                <a:solidFill>
                  <a:srgbClr val="0E2841">
                    <a:lumMod val="90000"/>
                    <a:lumOff val="10000"/>
                  </a:srgbClr>
                </a:solidFill>
              </a:rPr>
              <a:t>Financiamiento.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altLang="es-CL" sz="2000" dirty="0">
                <a:solidFill>
                  <a:srgbClr val="0E2841">
                    <a:lumMod val="90000"/>
                    <a:lumOff val="10000"/>
                  </a:srgbClr>
                </a:solidFill>
              </a:rPr>
              <a:t>Gobernanza y Participación de la Comunidad Educativa.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altLang="es-CL" sz="2000" dirty="0">
                <a:solidFill>
                  <a:srgbClr val="FFC000"/>
                </a:solidFill>
              </a:rPr>
              <a:t>Gestión y Movilización de Conocimiento.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Google Shape;75;p14">
            <a:extLst>
              <a:ext uri="{FF2B5EF4-FFF2-40B4-BE49-F238E27FC236}">
                <a16:creationId xmlns:a16="http://schemas.microsoft.com/office/drawing/2014/main" id="{EDBB8D33-3547-8EAE-14D1-9631F315AE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55" y="599975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409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70657"/>
            <a:ext cx="7087892" cy="1325563"/>
          </a:xfrm>
        </p:spPr>
        <p:txBody>
          <a:bodyPr>
            <a:normAutofit/>
          </a:bodyPr>
          <a:lstStyle/>
          <a:p>
            <a:r>
              <a:rPr lang="es-CO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ES" altLang="es-CL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y Movilización de Conocimiento</a:t>
            </a:r>
            <a:r>
              <a:rPr lang="es-CO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D6FFAE-BF52-4911-9FC8-6B97A7218BE4}"/>
              </a:ext>
            </a:extLst>
          </p:cNvPr>
          <p:cNvSpPr/>
          <p:nvPr/>
        </p:nvSpPr>
        <p:spPr>
          <a:xfrm>
            <a:off x="3962400" y="1396220"/>
            <a:ext cx="2879314" cy="494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defRPr/>
            </a:pPr>
            <a:r>
              <a:rPr lang="es-ES" altLang="es-CL" sz="24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Eco-sistema de I+D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ADE37D-E949-48B6-B41A-18BB5BBE30F6}"/>
              </a:ext>
            </a:extLst>
          </p:cNvPr>
          <p:cNvSpPr/>
          <p:nvPr/>
        </p:nvSpPr>
        <p:spPr>
          <a:xfrm>
            <a:off x="4782255" y="2258163"/>
            <a:ext cx="70878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problemas de los ecosistemas I+D en el Sur Global:</a:t>
            </a:r>
          </a:p>
          <a:p>
            <a:pPr lvl="1"/>
            <a:endParaRPr lang="es-MX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MX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Generación limitada de conocimiento:</a:t>
            </a:r>
          </a:p>
          <a:p>
            <a:pPr lvl="1" algn="just"/>
            <a:r>
              <a:rPr lang="es-MX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 del bien: el conocimiento es un bien público (no rival/no excluyente), por lo que no es apropiable al 100%: Se requiere financiación pública (muy limitada).</a:t>
            </a:r>
          </a:p>
          <a:p>
            <a:pPr lvl="1" algn="just"/>
            <a:endParaRPr lang="es-MX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MX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El conocimiento disponible poco pertinente. </a:t>
            </a:r>
            <a:endParaRPr lang="es-MX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MX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Agendas de investigación, teorías y metodologías procedentes principalmente del Norte Global (Alatas, 2003). </a:t>
            </a:r>
          </a:p>
          <a:p>
            <a:pPr lvl="1" algn="just"/>
            <a:endParaRPr lang="es-MX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MX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Realizada principalmente por investigadores del Norte Global.</a:t>
            </a:r>
            <a:endParaRPr lang="es-ES" dirty="0"/>
          </a:p>
          <a:p>
            <a:pPr lvl="1"/>
            <a:endParaRPr lang="es-ES" dirty="0"/>
          </a:p>
          <a:p>
            <a:pPr lvl="8"/>
            <a:endParaRPr lang="es-ES" dirty="0"/>
          </a:p>
        </p:txBody>
      </p:sp>
      <p:pic>
        <p:nvPicPr>
          <p:cNvPr id="6" name="Picture 2" descr="UNDER-REPRESENTED IN RESEARCH. Chart comparing proportion of research on economic development by researchers in the global south">
            <a:extLst>
              <a:ext uri="{FF2B5EF4-FFF2-40B4-BE49-F238E27FC236}">
                <a16:creationId xmlns:a16="http://schemas.microsoft.com/office/drawing/2014/main" id="{16A0D0D1-EE0B-48C0-A21D-B4346504A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4" y="3862272"/>
            <a:ext cx="4624691" cy="29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179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70657"/>
            <a:ext cx="7087892" cy="1325563"/>
          </a:xfrm>
        </p:spPr>
        <p:txBody>
          <a:bodyPr>
            <a:normAutofit/>
          </a:bodyPr>
          <a:lstStyle/>
          <a:p>
            <a:r>
              <a:rPr lang="es-CO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ES" altLang="es-CL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y Movilización de Conocimiento</a:t>
            </a:r>
            <a:r>
              <a:rPr lang="es-CO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ADE37D-E949-48B6-B41A-18BB5BBE30F6}"/>
              </a:ext>
            </a:extLst>
          </p:cNvPr>
          <p:cNvSpPr/>
          <p:nvPr/>
        </p:nvSpPr>
        <p:spPr>
          <a:xfrm>
            <a:off x="3185124" y="1396220"/>
            <a:ext cx="8251820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just">
              <a:lnSpc>
                <a:spcPct val="115000"/>
              </a:lnSpc>
              <a:buClr>
                <a:srgbClr val="0D425C"/>
              </a:buClr>
              <a:buSzPts val="1800"/>
              <a:defRPr/>
            </a:pPr>
            <a:r>
              <a:rPr lang="es-MX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3. Baja intensidad del intercambio Sur-Sur y Sur-Norte</a:t>
            </a:r>
            <a:r>
              <a:rPr lang="es-MX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 Clave para la difusión del conocimiento tácito.</a:t>
            </a:r>
          </a:p>
          <a:p>
            <a:pPr marL="317500" algn="just">
              <a:lnSpc>
                <a:spcPct val="115000"/>
              </a:lnSpc>
              <a:buClr>
                <a:srgbClr val="0D425C"/>
              </a:buClr>
              <a:buSzPts val="1800"/>
              <a:defRPr/>
            </a:pPr>
            <a:endParaRPr lang="es-MX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17500" algn="just">
              <a:lnSpc>
                <a:spcPct val="115000"/>
              </a:lnSpc>
              <a:buClr>
                <a:srgbClr val="0D425C"/>
              </a:buClr>
              <a:buSzPts val="1800"/>
              <a:defRPr/>
            </a:pPr>
            <a:r>
              <a:rPr lang="es-MX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4. La difusión del conocimiento científico explícito: </a:t>
            </a:r>
            <a:r>
              <a:rPr lang="es-MX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se realiza en revistas, cuya industria está muy concentrada y localizada en el Norte Global (y principalmente en inglés): Elsevier, Springer y Wiley.</a:t>
            </a:r>
          </a:p>
          <a:p>
            <a:pPr marL="317500" algn="just">
              <a:lnSpc>
                <a:spcPct val="115000"/>
              </a:lnSpc>
              <a:buClr>
                <a:srgbClr val="0D425C"/>
              </a:buClr>
              <a:buSzPts val="1800"/>
              <a:defRPr/>
            </a:pPr>
            <a:endParaRPr lang="es-MX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17500" algn="just">
              <a:lnSpc>
                <a:spcPct val="115000"/>
              </a:lnSpc>
              <a:buClr>
                <a:srgbClr val="0D425C"/>
              </a:buClr>
              <a:buSzPts val="1800"/>
              <a:defRPr/>
            </a:pPr>
            <a:r>
              <a:rPr lang="es-MX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5. Los mecanismos de validación del conocimiento </a:t>
            </a:r>
            <a:r>
              <a:rPr lang="es-MX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(Gate Keepers de Foucault), reconocimiento y adquisición de prestigio y capital simbólico se localizan en el GN.</a:t>
            </a:r>
          </a:p>
          <a:p>
            <a:pPr marL="317500" algn="just">
              <a:lnSpc>
                <a:spcPct val="115000"/>
              </a:lnSpc>
              <a:buClr>
                <a:srgbClr val="0D425C"/>
              </a:buClr>
              <a:buSzPts val="1800"/>
              <a:defRPr/>
            </a:pPr>
            <a:endParaRPr lang="es-MX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17500" algn="just">
              <a:lnSpc>
                <a:spcPct val="115000"/>
              </a:lnSpc>
              <a:buClr>
                <a:srgbClr val="0D425C"/>
              </a:buClr>
              <a:buSzPts val="1800"/>
              <a:defRPr/>
            </a:pPr>
            <a:r>
              <a:rPr lang="es-MX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6. Escasa inversión </a:t>
            </a:r>
            <a:r>
              <a:rPr lang="es-MX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en I+D.</a:t>
            </a:r>
          </a:p>
          <a:p>
            <a:pPr marL="317500" algn="just">
              <a:lnSpc>
                <a:spcPct val="115000"/>
              </a:lnSpc>
              <a:buClr>
                <a:srgbClr val="0D425C"/>
              </a:buClr>
              <a:buSzPts val="1800"/>
              <a:defRPr/>
            </a:pPr>
            <a:endParaRPr lang="es-MX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17500" algn="just">
              <a:lnSpc>
                <a:spcPct val="115000"/>
              </a:lnSpc>
              <a:buClr>
                <a:srgbClr val="0D425C"/>
              </a:buClr>
              <a:buSzPts val="1800"/>
              <a:defRPr/>
            </a:pPr>
            <a:r>
              <a:rPr lang="es-MX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7. Débil gobernanza</a:t>
            </a:r>
            <a:r>
              <a:rPr lang="es-MX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que no permite determinar las prioridades en I+D.</a:t>
            </a:r>
          </a:p>
          <a:p>
            <a:pPr marL="317500" algn="just">
              <a:lnSpc>
                <a:spcPct val="115000"/>
              </a:lnSpc>
              <a:buClr>
                <a:srgbClr val="0D425C"/>
              </a:buClr>
              <a:buSzPts val="1800"/>
              <a:defRPr/>
            </a:pPr>
            <a:endParaRPr lang="es-MX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17500" algn="just">
              <a:lnSpc>
                <a:spcPct val="115000"/>
              </a:lnSpc>
              <a:buClr>
                <a:srgbClr val="0D425C"/>
              </a:buClr>
              <a:buSzPts val="1800"/>
              <a:defRPr/>
            </a:pPr>
            <a:r>
              <a:rPr lang="es-MX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8. Universidades locales débiles </a:t>
            </a:r>
            <a:r>
              <a:rPr lang="es-MX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y escasos vínculos con el Estado.</a:t>
            </a:r>
            <a:endParaRPr lang="es-ES" dirty="0"/>
          </a:p>
          <a:p>
            <a:pPr lvl="8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7732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D6FFAE-BF52-4911-9FC8-6B97A7218BE4}"/>
              </a:ext>
            </a:extLst>
          </p:cNvPr>
          <p:cNvSpPr/>
          <p:nvPr/>
        </p:nvSpPr>
        <p:spPr>
          <a:xfrm>
            <a:off x="3915905" y="342335"/>
            <a:ext cx="6880410" cy="905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defRPr/>
            </a:pPr>
            <a:r>
              <a:rPr lang="es-CL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Impacto de un rol activo del estado en I+D+i:​  </a:t>
            </a:r>
          </a:p>
          <a:p>
            <a:pPr lvl="0">
              <a:lnSpc>
                <a:spcPct val="115000"/>
              </a:lnSpc>
              <a:buClr>
                <a:srgbClr val="000000"/>
              </a:buClr>
              <a:defRPr/>
            </a:pPr>
            <a:r>
              <a:rPr lang="es-CL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Caso de estudio de Chile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ADE37D-E949-48B6-B41A-18BB5BBE30F6}"/>
              </a:ext>
            </a:extLst>
          </p:cNvPr>
          <p:cNvSpPr/>
          <p:nvPr/>
        </p:nvSpPr>
        <p:spPr>
          <a:xfrm>
            <a:off x="3402905" y="1503586"/>
            <a:ext cx="8251820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En 2005 el país dedicó el 0,22% de su PIB a I+D. En 2015, gastó el 0,39% (CNID, 2017). </a:t>
            </a:r>
          </a:p>
          <a:p>
            <a:pPr marL="742950" lvl="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Investigación Asociativas: en 2008, creación de 2 centros de investigación especializados en educación (CEPPE, CIAE) y anillo de ciencia sociales. </a:t>
            </a:r>
          </a:p>
          <a:p>
            <a:pPr marL="742950" lvl="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Formación de investigadores: en 2008, creación de Becas Chile.</a:t>
            </a:r>
          </a:p>
          <a:p>
            <a:pPr marL="742950" lvl="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En 2007 Chile contaba con un total de 5.550 investigadores equivalentes a tiempo completo (FTE), en 2015 el número aumentó en un 47% (8.175). </a:t>
            </a:r>
          </a:p>
          <a:p>
            <a:pPr marL="742950" lvl="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En 2005 publicó 4.035 artículos en revistas incluidas en SCOPUS, una década después su producción científica aumentó en un 178% (11.235) artículos (RICYT, 2015). </a:t>
            </a:r>
          </a:p>
          <a:p>
            <a:pPr marL="742950" lvl="0" indent="-285750" algn="just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Número de patentes solicitadas en las oficinas nacionales de propiedad intelectual creció en un 90% pasando de 1.717 a 3.274, entre 2009 y 2015 (RICYT, 2015).</a:t>
            </a:r>
          </a:p>
          <a:p>
            <a:pPr lvl="8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279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D6FFAE-BF52-4911-9FC8-6B97A7218BE4}"/>
              </a:ext>
            </a:extLst>
          </p:cNvPr>
          <p:cNvSpPr/>
          <p:nvPr/>
        </p:nvSpPr>
        <p:spPr>
          <a:xfrm>
            <a:off x="3915905" y="342335"/>
            <a:ext cx="644729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Cómo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lograr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transformación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algunas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consideraciones</a:t>
            </a:r>
            <a:endParaRPr kumimoji="0" lang="es-CL" sz="3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B53696-7DB6-426A-9289-C72BF0720559}"/>
              </a:ext>
            </a:extLst>
          </p:cNvPr>
          <p:cNvSpPr/>
          <p:nvPr/>
        </p:nvSpPr>
        <p:spPr>
          <a:xfrm>
            <a:off x="3915905" y="1679991"/>
            <a:ext cx="7723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Principios claves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3D1556-E927-4B72-AF83-E9F4DD017A83}"/>
              </a:ext>
            </a:extLst>
          </p:cNvPr>
          <p:cNvSpPr/>
          <p:nvPr/>
        </p:nvSpPr>
        <p:spPr>
          <a:xfrm>
            <a:off x="3419960" y="2417483"/>
            <a:ext cx="7885350" cy="430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CL" altLang="es-C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Basado en derechos humanos y visión humanista de la educación (vs exacerbación de </a:t>
            </a:r>
            <a:r>
              <a:rPr lang="es-CL" altLang="es-CL" sz="2000" dirty="0" err="1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TICs</a:t>
            </a:r>
            <a:r>
              <a:rPr lang="es-CL" altLang="es-C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es-CL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s-CL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Enfocados en la justicia social.</a:t>
            </a:r>
          </a:p>
          <a:p>
            <a:pPr marL="742950" marR="0" lvl="0" indent="-28575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altLang="es-C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Transformaciones que enfrenten desafíos de la humanidad: cambio climático, debilitamiento de la democracia, cambios tecnológicos, migraciones.</a:t>
            </a:r>
          </a:p>
          <a:p>
            <a:pPr marL="74295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s-CL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Basado en evidencia (“del Sur Global”): más allá de recetas recetas: relevancia del c</a:t>
            </a:r>
            <a:r>
              <a:rPr lang="es-CL" altLang="es-CL" sz="2000" dirty="0" err="1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ontexto</a:t>
            </a:r>
            <a:r>
              <a:rPr lang="es-CL" altLang="es-C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cultura, historia local.</a:t>
            </a:r>
          </a:p>
          <a:p>
            <a:pPr marL="74295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s-CL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Definición mediate procesos </a:t>
            </a:r>
            <a:r>
              <a:rPr lang="es-CL" altLang="es-C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s-CL" alt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articipativos</a:t>
            </a:r>
            <a:r>
              <a:rPr kumimoji="0" lang="es-CL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742950" marR="0" lvl="0" indent="-28575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Más allá de programas y escalamientos</a:t>
            </a:r>
            <a:r>
              <a:rPr lang="es-CL" altLang="es-C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Transformaciones estructurales.</a:t>
            </a:r>
            <a:endParaRPr kumimoji="0" lang="es-CL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28575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14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D6FFAE-BF52-4911-9FC8-6B97A7218BE4}"/>
              </a:ext>
            </a:extLst>
          </p:cNvPr>
          <p:cNvSpPr/>
          <p:nvPr/>
        </p:nvSpPr>
        <p:spPr>
          <a:xfrm>
            <a:off x="3915905" y="342335"/>
            <a:ext cx="6447295" cy="1330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defRPr/>
            </a:pPr>
            <a:r>
              <a:rPr lang="es-CL" sz="2400" b="1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Impacto en políticas públicas: relevancia investigadores en ley SEP (2008) vs Ley inclusión (2015).</a:t>
            </a:r>
          </a:p>
        </p:txBody>
      </p:sp>
      <p:pic>
        <p:nvPicPr>
          <p:cNvPr id="5" name="Imagen 15">
            <a:extLst>
              <a:ext uri="{FF2B5EF4-FFF2-40B4-BE49-F238E27FC236}">
                <a16:creationId xmlns:a16="http://schemas.microsoft.com/office/drawing/2014/main" id="{E4AE5928-F963-4609-A71C-E1C0A8F77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1714499"/>
            <a:ext cx="7325514" cy="2149879"/>
          </a:xfrm>
          <a:prstGeom prst="rect">
            <a:avLst/>
          </a:prstGeom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9B492513-9122-4225-A4DA-3033CCE0F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748" y="3960631"/>
            <a:ext cx="6632819" cy="2624289"/>
          </a:xfrm>
          <a:prstGeom prst="rect">
            <a:avLst/>
          </a:prstGeom>
        </p:spPr>
      </p:pic>
      <p:sp>
        <p:nvSpPr>
          <p:cNvPr id="7" name="Rectángulo 10">
            <a:extLst>
              <a:ext uri="{FF2B5EF4-FFF2-40B4-BE49-F238E27FC236}">
                <a16:creationId xmlns:a16="http://schemas.microsoft.com/office/drawing/2014/main" id="{55802579-3845-403B-9FCC-DE4CF6E58C2E}"/>
              </a:ext>
            </a:extLst>
          </p:cNvPr>
          <p:cNvSpPr/>
          <p:nvPr/>
        </p:nvSpPr>
        <p:spPr>
          <a:xfrm>
            <a:off x="5990211" y="6488668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Castillo, D. y González, J. (2021).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​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934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75;p14">
            <a:extLst>
              <a:ext uri="{FF2B5EF4-FFF2-40B4-BE49-F238E27FC236}">
                <a16:creationId xmlns:a16="http://schemas.microsoft.com/office/drawing/2014/main" id="{5F810E4A-8E84-95C2-CD5F-89DA8967393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55" y="599975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imaginar juntos nuestros futuros: un nuevo contrato social para la  educación; resumen">
            <a:extLst>
              <a:ext uri="{FF2B5EF4-FFF2-40B4-BE49-F238E27FC236}">
                <a16:creationId xmlns:a16="http://schemas.microsoft.com/office/drawing/2014/main" id="{E12790D4-C381-7458-D944-5280920EE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76" y="321276"/>
            <a:ext cx="4008421" cy="56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05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2">
            <a:extLst>
              <a:ext uri="{FF2B5EF4-FFF2-40B4-BE49-F238E27FC236}">
                <a16:creationId xmlns:a16="http://schemas.microsoft.com/office/drawing/2014/main" id="{56871F11-876B-44A0-B162-63646C53FE81}"/>
              </a:ext>
            </a:extLst>
          </p:cNvPr>
          <p:cNvSpPr txBox="1"/>
          <p:nvPr/>
        </p:nvSpPr>
        <p:spPr>
          <a:xfrm>
            <a:off x="5049718" y="3633970"/>
            <a:ext cx="60994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  <a:sym typeface="Lato" panose="020F0502020204030203" pitchFamily="34" charset="0"/>
              </a:rPr>
              <a:t>Javier González, PhD.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2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  <a:sym typeface="Lato" panose="020F0502020204030203" pitchFamily="34" charset="0"/>
              </a:rPr>
              <a:t>Director SUMMA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altLang="es-CL" dirty="0">
              <a:solidFill>
                <a:srgbClr val="0E2841">
                  <a:lumMod val="90000"/>
                  <a:lumOff val="10000"/>
                </a:srgbClr>
              </a:solidFill>
              <a:latin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dirty="0">
                <a:solidFill>
                  <a:srgbClr val="0E2841">
                    <a:lumMod val="90000"/>
                    <a:lumOff val="10000"/>
                  </a:srgbClr>
                </a:solidFill>
                <a:latin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  <a:hlinkClick r:id="rId3"/>
              </a:rPr>
              <a:t>javier.gonzález@summaedu.org</a:t>
            </a:r>
            <a:endParaRPr lang="es-CL" altLang="es-CL" dirty="0">
              <a:solidFill>
                <a:srgbClr val="0E2841">
                  <a:lumMod val="90000"/>
                  <a:lumOff val="10000"/>
                </a:srgbClr>
              </a:solidFill>
              <a:latin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altLang="es-CL" dirty="0">
              <a:solidFill>
                <a:srgbClr val="0E2841">
                  <a:lumMod val="90000"/>
                  <a:lumOff val="10000"/>
                </a:srgbClr>
              </a:solidFill>
              <a:latin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dirty="0">
                <a:solidFill>
                  <a:srgbClr val="0E2841">
                    <a:lumMod val="90000"/>
                    <a:lumOff val="10000"/>
                  </a:srgbClr>
                </a:solidFill>
                <a:latin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@</a:t>
            </a:r>
            <a:r>
              <a:rPr lang="es-CL" altLang="es-CL" dirty="0" err="1">
                <a:solidFill>
                  <a:srgbClr val="0E2841">
                    <a:lumMod val="90000"/>
                    <a:lumOff val="10000"/>
                  </a:srgbClr>
                </a:solidFill>
                <a:latin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Gonzalezdjavier</a:t>
            </a:r>
            <a:endParaRPr lang="es-CL" altLang="es-CL" dirty="0">
              <a:solidFill>
                <a:srgbClr val="0E2841">
                  <a:lumMod val="90000"/>
                  <a:lumOff val="10000"/>
                </a:srgbClr>
              </a:solidFill>
              <a:latin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  <a:sym typeface="Lato" panose="020F0502020204030203" pitchFamily="34" charset="0"/>
              </a:rPr>
            </a:br>
            <a:endParaRPr kumimoji="0" lang="es-CL" altLang="es-CL" sz="1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>
              <a:solidFill>
                <a:srgbClr val="0E2841">
                  <a:lumMod val="90000"/>
                  <a:lumOff val="10000"/>
                </a:srgbClr>
              </a:solidFill>
              <a:latin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>
              <a:solidFill>
                <a:srgbClr val="0E2841">
                  <a:lumMod val="90000"/>
                  <a:lumOff val="10000"/>
                </a:srgbClr>
              </a:solidFill>
              <a:latin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6" name="Google Shape;75;p14">
            <a:extLst>
              <a:ext uri="{FF2B5EF4-FFF2-40B4-BE49-F238E27FC236}">
                <a16:creationId xmlns:a16="http://schemas.microsoft.com/office/drawing/2014/main" id="{976793F2-CB25-4789-B6DE-349952E075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877" y="5968758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C692FD2-A580-AD0D-D6E3-110B67D1F0A4}"/>
              </a:ext>
            </a:extLst>
          </p:cNvPr>
          <p:cNvSpPr txBox="1"/>
          <p:nvPr/>
        </p:nvSpPr>
        <p:spPr>
          <a:xfrm>
            <a:off x="5049718" y="2257500"/>
            <a:ext cx="6097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54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Arial" panose="020B0604020202020204" pitchFamily="34" charset="0"/>
                <a:sym typeface="Lato" panose="020F0502020204030203" pitchFamily="34" charset="0"/>
              </a:rPr>
              <a:t>Gracias! </a:t>
            </a:r>
          </a:p>
        </p:txBody>
      </p:sp>
    </p:spTree>
    <p:extLst>
      <p:ext uri="{BB962C8B-B14F-4D97-AF65-F5344CB8AC3E}">
        <p14:creationId xmlns:p14="http://schemas.microsoft.com/office/powerpoint/2010/main" val="192134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D6FFAE-BF52-4911-9FC8-6B97A7218BE4}"/>
              </a:ext>
            </a:extLst>
          </p:cNvPr>
          <p:cNvSpPr/>
          <p:nvPr/>
        </p:nvSpPr>
        <p:spPr>
          <a:xfrm>
            <a:off x="3745423" y="433203"/>
            <a:ext cx="7010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sz="3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</a:t>
            </a: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</a:t>
            </a: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</a:t>
            </a: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consideraciones</a:t>
            </a:r>
            <a:endParaRPr lang="es-CL" sz="3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B53696-7DB6-426A-9289-C72BF0720559}"/>
              </a:ext>
            </a:extLst>
          </p:cNvPr>
          <p:cNvSpPr/>
          <p:nvPr/>
        </p:nvSpPr>
        <p:spPr>
          <a:xfrm>
            <a:off x="3915905" y="1679991"/>
            <a:ext cx="7723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24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nuestros líderes no mejoran (cambian) el sistema educativo actual?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3D1556-E927-4B72-AF83-E9F4DD017A83}"/>
              </a:ext>
            </a:extLst>
          </p:cNvPr>
          <p:cNvSpPr/>
          <p:nvPr/>
        </p:nvSpPr>
        <p:spPr>
          <a:xfrm>
            <a:off x="3192651" y="2880906"/>
            <a:ext cx="8601560" cy="2861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CL" altLang="es-C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conocimientos o modelos equivocados del mundo: Relevancia de los ecosistemas de I+D.</a:t>
            </a:r>
          </a:p>
          <a:p>
            <a:pPr marL="74295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s-CL" altLang="es-CL" sz="2000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CL" altLang="es-C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Horizontes temporales cortos (beneficios de las políticas de innovación versus período político): relevancia de las políticas estatales versus gubernamentales; y relevancia de las asociaciones con la sociedad civil. </a:t>
            </a:r>
          </a:p>
          <a:p>
            <a:pPr marL="74295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s-CL" altLang="es-CL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2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D6FFAE-BF52-4911-9FC8-6B97A7218BE4}"/>
              </a:ext>
            </a:extLst>
          </p:cNvPr>
          <p:cNvSpPr/>
          <p:nvPr/>
        </p:nvSpPr>
        <p:spPr>
          <a:xfrm>
            <a:off x="3915905" y="342335"/>
            <a:ext cx="644729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sz="3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Cómo</a:t>
            </a: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lograr</a:t>
            </a: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la </a:t>
            </a:r>
            <a:r>
              <a:rPr lang="en-US" sz="3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transformación</a:t>
            </a: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en-US" sz="3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algunas</a:t>
            </a: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consideraciones</a:t>
            </a:r>
            <a:endParaRPr lang="es-CL" sz="3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B53696-7DB6-426A-9289-C72BF0720559}"/>
              </a:ext>
            </a:extLst>
          </p:cNvPr>
          <p:cNvSpPr/>
          <p:nvPr/>
        </p:nvSpPr>
        <p:spPr>
          <a:xfrm>
            <a:off x="3915905" y="1679991"/>
            <a:ext cx="7723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24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los líderes políticos no mejoran (cambian) e implementan “mejores” instituciones?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3D1556-E927-4B72-AF83-E9F4DD017A83}"/>
              </a:ext>
            </a:extLst>
          </p:cNvPr>
          <p:cNvSpPr/>
          <p:nvPr/>
        </p:nvSpPr>
        <p:spPr>
          <a:xfrm>
            <a:off x="3037668" y="2992090"/>
            <a:ext cx="8772041" cy="2539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CL" altLang="es-C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de cambio cultural y de paradigma: relevancia de la innovación y libertad de investigación /catedra /prensa.</a:t>
            </a:r>
          </a:p>
          <a:p>
            <a:pPr marL="74295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s-CL" altLang="es-CL" sz="2000" dirty="0">
              <a:solidFill>
                <a:srgbClr val="0E2841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CL" altLang="es-CL" sz="2000" dirty="0">
                <a:solidFill>
                  <a:srgbClr val="0E2841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Altos costos del cambio institucional: relevancia de comprender mejor los ciclos políticos y de política; y entender las asimetrías de poder entre actores, para aprender “dónde, cuándo y cómo” la evidencia puede tener un impacto en el proceso de toma de decisiones.</a:t>
            </a:r>
          </a:p>
        </p:txBody>
      </p:sp>
    </p:spTree>
    <p:extLst>
      <p:ext uri="{BB962C8B-B14F-4D97-AF65-F5344CB8AC3E}">
        <p14:creationId xmlns:p14="http://schemas.microsoft.com/office/powerpoint/2010/main" val="141909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6345382" cy="1325563"/>
          </a:xfrm>
        </p:spPr>
        <p:txBody>
          <a:bodyPr>
            <a:normAutofit/>
          </a:bodyPr>
          <a:lstStyle/>
          <a:p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 Educativa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862E40-E422-7220-C029-2963E12F9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90688"/>
            <a:ext cx="8229600" cy="49612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4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s-ES" altLang="es-CL" sz="4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ransformaciones: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Núcleo Pedagógico.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Condiciones Habilitantes y de Apoyo.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Financiamiento.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Gobernanza y Participación de la Comunidad Educativa.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Gestión y Movilización de Conocimiento.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Google Shape;75;p14">
            <a:extLst>
              <a:ext uri="{FF2B5EF4-FFF2-40B4-BE49-F238E27FC236}">
                <a16:creationId xmlns:a16="http://schemas.microsoft.com/office/drawing/2014/main" id="{EDBB8D33-3547-8EAE-14D1-9631F315AE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55" y="599975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75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6345382" cy="1325563"/>
          </a:xfrm>
        </p:spPr>
        <p:txBody>
          <a:bodyPr>
            <a:normAutofit/>
          </a:bodyPr>
          <a:lstStyle/>
          <a:p>
            <a:r>
              <a:rPr lang="es-CO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Núcleo Pedagógico</a:t>
            </a:r>
          </a:p>
        </p:txBody>
      </p:sp>
      <p:pic>
        <p:nvPicPr>
          <p:cNvPr id="6" name="Google Shape;75;p14">
            <a:extLst>
              <a:ext uri="{FF2B5EF4-FFF2-40B4-BE49-F238E27FC236}">
                <a16:creationId xmlns:a16="http://schemas.microsoft.com/office/drawing/2014/main" id="{EDBB8D33-3547-8EAE-14D1-9631F315AE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55" y="599975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9.png">
            <a:extLst>
              <a:ext uri="{FF2B5EF4-FFF2-40B4-BE49-F238E27FC236}">
                <a16:creationId xmlns:a16="http://schemas.microsoft.com/office/drawing/2014/main" id="{35E8700D-FBB0-06FB-1DEF-E7A08223250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123067" y="1627319"/>
            <a:ext cx="5099838" cy="3973943"/>
          </a:xfrm>
          <a:prstGeom prst="rect">
            <a:avLst/>
          </a:prstGeom>
          <a:ln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B01F0E3-3FEA-6069-A656-182BAD56D192}"/>
              </a:ext>
            </a:extLst>
          </p:cNvPr>
          <p:cNvSpPr txBox="1"/>
          <p:nvPr/>
        </p:nvSpPr>
        <p:spPr>
          <a:xfrm>
            <a:off x="3444761" y="5557066"/>
            <a:ext cx="6558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SUMMA (2023)</a:t>
            </a: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8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6345382" cy="1325563"/>
          </a:xfrm>
        </p:spPr>
        <p:txBody>
          <a:bodyPr>
            <a:normAutofit/>
          </a:bodyPr>
          <a:lstStyle/>
          <a:p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 Educativa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862E40-E422-7220-C029-2963E12F9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90688"/>
            <a:ext cx="8229600" cy="42748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3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“Qué”: Currículum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Objetivos</a:t>
            </a:r>
          </a:p>
          <a:p>
            <a:pPr marL="10858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Aprender a Ser</a:t>
            </a:r>
          </a:p>
          <a:p>
            <a:pPr marL="10858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Aprender a Aprender</a:t>
            </a:r>
          </a:p>
          <a:p>
            <a:pPr marL="10858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Aprender a Hacer</a:t>
            </a:r>
          </a:p>
          <a:p>
            <a:pPr marL="10858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Aprender a Vi</a:t>
            </a:r>
            <a:r>
              <a:rPr kumimoji="0" lang="es-ES" alt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vir</a:t>
            </a: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con Otros</a:t>
            </a:r>
          </a:p>
          <a:p>
            <a:pPr marL="10858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Currículum basado en competencias</a:t>
            </a:r>
          </a:p>
          <a:p>
            <a:pPr marL="10858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Cognitivas, intra e inter-personales</a:t>
            </a:r>
          </a:p>
          <a:p>
            <a:pPr marL="10858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Ciudadanía global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Google Shape;75;p14">
            <a:extLst>
              <a:ext uri="{FF2B5EF4-FFF2-40B4-BE49-F238E27FC236}">
                <a16:creationId xmlns:a16="http://schemas.microsoft.com/office/drawing/2014/main" id="{EDBB8D33-3547-8EAE-14D1-9631F315AE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55" y="599975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84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862E40-E422-7220-C029-2963E12F9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555" y="505517"/>
            <a:ext cx="8229600" cy="229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3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“Qué”: Algunos Sesgos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Google Shape;75;p14">
            <a:extLst>
              <a:ext uri="{FF2B5EF4-FFF2-40B4-BE49-F238E27FC236}">
                <a16:creationId xmlns:a16="http://schemas.microsoft.com/office/drawing/2014/main" id="{EDBB8D33-3547-8EAE-14D1-9631F315AE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55" y="5999754"/>
            <a:ext cx="232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AA1BDC2-E367-0361-5C18-A011678FF3FE}"/>
              </a:ext>
            </a:extLst>
          </p:cNvPr>
          <p:cNvSpPr txBox="1"/>
          <p:nvPr/>
        </p:nvSpPr>
        <p:spPr>
          <a:xfrm>
            <a:off x="3944903" y="1463807"/>
            <a:ext cx="692081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Sostenible:  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3/4 de los 78 países analizados tenían algún énfasis en cuestiones relativas al desarrollo sostenible (GEM-UNESCO).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Igualdad de Género: 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Menos del 15% de los países integraban términos esenciales como empoderamiento de género, paridad de género o sensible a la cuestión del género (GEM-UNESCO).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Textos escolares: 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Chile, en los textos escolares de historia, por cada 5 hombres, se menciona una mujer, generalmente asociada a temáticas domésticas (UNESCO-SUMMA, 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Formación docente: 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Solo el 8% de 66 países encuestados integraron el desarrollo sostenible en la formación del profesorado en 2013, frente al 2% en 2005 (GEM-UNESCO).</a:t>
            </a:r>
            <a:endParaRPr kumimoji="0" lang="es-ES_tradnl" altLang="es-CL" sz="1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Vita Std 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881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1628</Words>
  <Application>Microsoft Macintosh PowerPoint</Application>
  <PresentationFormat>Panorámica</PresentationFormat>
  <Paragraphs>207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Lato</vt:lpstr>
      <vt:lpstr>Vita Std Lt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Transformación Educativa</vt:lpstr>
      <vt:lpstr>1. Núcleo Pedagógico</vt:lpstr>
      <vt:lpstr>Transformación Educativa</vt:lpstr>
      <vt:lpstr>Presentación de PowerPoint</vt:lpstr>
      <vt:lpstr>Transformación Educativa</vt:lpstr>
      <vt:lpstr>Transformación Educativa</vt:lpstr>
      <vt:lpstr>Presentación de PowerPoint</vt:lpstr>
      <vt:lpstr>“Quiénes”: Equidad e Inclusión</vt:lpstr>
      <vt:lpstr>“Quiénes”: Equidad e Inclusión</vt:lpstr>
      <vt:lpstr>Transformación Educativa</vt:lpstr>
      <vt:lpstr>2. Condiciones Habilitantes y de Apoyo</vt:lpstr>
      <vt:lpstr>Presentación de PowerPoint</vt:lpstr>
      <vt:lpstr>Presentación de PowerPoint</vt:lpstr>
      <vt:lpstr>Transformación Educativa</vt:lpstr>
      <vt:lpstr>3. Financiamiento </vt:lpstr>
      <vt:lpstr>3. Financiamiento Insuficiente </vt:lpstr>
      <vt:lpstr>3. Financiamiento Inclusivo </vt:lpstr>
      <vt:lpstr>Transformación Educativa</vt:lpstr>
      <vt:lpstr>4. Gobernanza: Privatización              ¿Qué dice la evidencia empírica? </vt:lpstr>
      <vt:lpstr>4. Gobernanza: Privatización </vt:lpstr>
      <vt:lpstr>Transformación Educativa</vt:lpstr>
      <vt:lpstr>5. Gestión y Movilización de Conocimiento </vt:lpstr>
      <vt:lpstr>5. Gestión y Movilización de Conocimiento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Andres Acero Castillo</dc:creator>
  <cp:lastModifiedBy>Javier Gonzalez Díaz</cp:lastModifiedBy>
  <cp:revision>36</cp:revision>
  <dcterms:created xsi:type="dcterms:W3CDTF">2024-03-08T14:42:22Z</dcterms:created>
  <dcterms:modified xsi:type="dcterms:W3CDTF">2024-04-04T19:13:53Z</dcterms:modified>
</cp:coreProperties>
</file>