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58" r:id="rId5"/>
    <p:sldId id="257" r:id="rId6"/>
    <p:sldId id="259" r:id="rId7"/>
    <p:sldId id="265" r:id="rId8"/>
    <p:sldId id="256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A3A9A-2655-3923-A8AC-109D09FA81FF}" v="45" dt="2024-04-03T12:48:50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7"/>
  </p:normalViewPr>
  <p:slideViewPr>
    <p:cSldViewPr snapToGrid="0">
      <p:cViewPr varScale="1">
        <p:scale>
          <a:sx n="116" d="100"/>
          <a:sy n="116" d="100"/>
        </p:scale>
        <p:origin x="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C920C-6B36-BAC5-4173-BCA12B39F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CDEAE2-1198-44C5-ADC8-31C9BD47C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BF2CF-C2A8-F4F0-D897-DF8B9905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A9B6CC-DE3C-507A-871A-37059458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BC4996-0753-C53B-CD87-1ACFC67F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427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1ABE9-4652-37E6-CFBA-DB13B69C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4368C8-8D4F-8AE0-C275-16E040C9C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395DB6-D0BB-16FB-E753-24A4742F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2B89AF-59AD-A003-FDF0-4A82BEF1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59A4C-2BAA-2891-6F9B-AED8A923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969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0EA599-8BBB-2D86-0CB6-CBD1888D2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673179-2A06-3920-01D6-416ED39F9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E46F41-8557-8B5F-486D-1164BF1B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48346C-94A0-69C6-166B-5C756433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12D4C-98AD-AD6F-69B4-3CABF2E5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311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4478B-7124-9591-8FE8-402409D9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289750-D792-4B07-108C-DC1899681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BF8320-F16D-0876-92F6-514E0C60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29213-CE59-26D8-F0A2-B819F910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34820-7D32-F521-4DD4-6CCCF322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41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10742-666D-E2FD-FE2E-93737EF1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CBC4C-A56D-32D4-6430-4A7D6AB2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27B07-788E-8BC6-63B4-8F0B8833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869857-8A2B-0851-7702-2AC6C81F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CCB628-A9D4-04CB-1A61-17CB6FFD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736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52C71-4F7F-34A7-DBB4-8EEC7ADD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888DD-9849-F2D4-1B19-AAB936F5A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CB47A3-5AF5-15D1-F788-7AB3B0D64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BB0642-4C33-986F-BD82-E4367407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94F176-CED3-2C1A-8528-474FFF8C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5A53AD-FC46-F551-176B-D6C33905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228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91FE2-A1FC-8F1E-3072-1AB0F54F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DF42D3-D18F-5194-0F97-D9CBECF1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44474D-8AF3-AE8A-BBE9-4B731CB18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C7EC51-BC30-A777-4656-D6254F429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543869-F443-A582-FF97-BDDAFC9BB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65C4DB-0025-E9D2-2B2F-FA5ECBFE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73D3AA-E198-6236-9805-B2338D46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E0A85E-3643-8D80-AE38-67EE1606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746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77F10-9358-C7D9-0865-A18F03CC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173384-88FD-59F2-05FC-9EF2F7AB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7FF5B4-5F53-FB58-BE00-409D65DA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2CC0FC-8A67-5A9C-D37F-7E6F07BE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331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4EE3F4-79F5-83E4-CBD3-A91CE96F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B2EF72-E273-542B-8E3C-C18EF29B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94D538-5A9E-ECB9-417B-9115C0CA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400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22F92-6864-69DA-C63C-0F6FD96C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5AE5F7-B509-856E-DF7A-47D009576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8D63C-AD28-00FE-081B-4ED2AE170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C93D4D-9E15-4F75-8BD8-33C9D3C3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79046-67CB-0DE2-0966-1BCEE896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12BF36-3AE2-84F0-F3A0-1C2601F5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923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6F743-1735-30D6-40E6-80BFB187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B15A1B-BED3-D1AA-B2F4-504F664B5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AA9A9D-6BC3-9EF2-E50A-30DA36F7F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81CDF8-117D-E317-0BD5-69EA80DB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73A66D-551B-A2D4-7829-F9522220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5F714-7A49-F378-4B6B-88BB4C67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880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3BEA5C-FE22-A0AD-CBCF-19B18FBB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CA0DE2-EEB3-0088-12FE-FA5470FE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2268F-DA98-E02B-E751-8DF1E1B44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977B7-CFCB-EE4C-B64F-84FE8284A274}" type="datetimeFigureOut">
              <a:rPr lang="es-AR" smtClean="0"/>
              <a:t>3/4/24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FA55A-A78D-2451-0ED2-0017019B5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7A3ED-3085-03D9-75C2-5024C3ADA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7B09-00C1-3941-8582-E31463AD2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452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7DC407-8666-B5DC-E56D-16A26C20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86087" cy="2702259"/>
          </a:xfrm>
          <a:prstGeom prst="rect">
            <a:avLst/>
          </a:prstGeom>
        </p:spPr>
      </p:pic>
      <p:pic>
        <p:nvPicPr>
          <p:cNvPr id="6" name="Imagen 5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F7AE9EFF-D9D3-EF0A-7CB5-4E71A752A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522" y="641518"/>
            <a:ext cx="5891041" cy="4805241"/>
          </a:xfrm>
          <a:prstGeom prst="rect">
            <a:avLst/>
          </a:prstGeom>
        </p:spPr>
      </p:pic>
      <p:sp>
        <p:nvSpPr>
          <p:cNvPr id="3" name="AutoShape 2" descr="Interfaz de usuario gráfica, Texto&#10;&#10;Descripción generada automáticament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42" y="5629087"/>
            <a:ext cx="404199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01BE2A1-8640-1C1F-9C5D-05B5655D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48" y="1930169"/>
            <a:ext cx="9644104" cy="49141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711D375-FBF8-3E53-2B87-EEF2F107D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92"/>
            <a:ext cx="7219949" cy="1598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887A90-D9A1-0E5D-52E7-E34C4B175F6F}"/>
              </a:ext>
            </a:extLst>
          </p:cNvPr>
          <p:cNvSpPr txBox="1"/>
          <p:nvPr/>
        </p:nvSpPr>
        <p:spPr>
          <a:xfrm>
            <a:off x="7678757" y="462708"/>
            <a:ext cx="376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Montserrat" panose="00000500000000000000" pitchFamily="2" charset="0"/>
              </a:rPr>
              <a:t>Etapas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125744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46711D-A9EE-C58F-A306-57C561E1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7"/>
            <a:ext cx="12192000" cy="1598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BD13F1-04BA-5286-4757-2919222D92FA}"/>
              </a:ext>
            </a:extLst>
          </p:cNvPr>
          <p:cNvSpPr txBox="1"/>
          <p:nvPr/>
        </p:nvSpPr>
        <p:spPr>
          <a:xfrm>
            <a:off x="2390660" y="2677099"/>
            <a:ext cx="6764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Montserrat" panose="00000500000000000000" pitchFamily="2" charset="0"/>
              </a:rPr>
              <a:t>Muchas gracias</a:t>
            </a:r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AA41276A-86D5-E33C-B3B4-04AF2F65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077" y="5299976"/>
            <a:ext cx="4433923" cy="15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60FC6EC-51B4-5D28-85D5-474CAD150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0400" y="2298700"/>
            <a:ext cx="1155700" cy="11303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DD999F-48E4-3525-DA53-FACBF50C24B2}"/>
              </a:ext>
            </a:extLst>
          </p:cNvPr>
          <p:cNvSpPr txBox="1"/>
          <p:nvPr/>
        </p:nvSpPr>
        <p:spPr>
          <a:xfrm>
            <a:off x="7106857" y="3595406"/>
            <a:ext cx="3768418" cy="258532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AR" sz="18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EVALUACIÓN FORMATIVA</a:t>
            </a:r>
          </a:p>
          <a:p>
            <a:pPr algn="ctr"/>
            <a:r>
              <a:rPr lang="es-AR" b="1" dirty="0">
                <a:solidFill>
                  <a:srgbClr val="565660"/>
                </a:solidFill>
                <a:latin typeface="Montserrat" panose="00000500000000000000" pitchFamily="2" charset="0"/>
              </a:rPr>
              <a:t>ACOMPAÑAR</a:t>
            </a:r>
          </a:p>
          <a:p>
            <a:pPr algn="ctr"/>
            <a:r>
              <a:rPr lang="es-AR" sz="18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2023</a:t>
            </a:r>
          </a:p>
          <a:p>
            <a:endParaRPr lang="es-AR" sz="1800" b="1" dirty="0">
              <a:solidFill>
                <a:srgbClr val="56566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es-AR" dirty="0">
                <a:solidFill>
                  <a:srgbClr val="565660"/>
                </a:solidFill>
                <a:latin typeface="Montserrat" panose="00000500000000000000" pitchFamily="2" charset="0"/>
              </a:rPr>
              <a:t>A</a:t>
            </a:r>
            <a:r>
              <a:rPr lang="es-AR" sz="18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portar evidencias para el diseño de propuestas áulicas que impacten de forma efectiva en </a:t>
            </a:r>
            <a:r>
              <a:rPr lang="es-AR" dirty="0">
                <a:solidFill>
                  <a:srgbClr val="565660"/>
                </a:solidFill>
                <a:latin typeface="Montserrat" panose="00000500000000000000" pitchFamily="2" charset="0"/>
              </a:rPr>
              <a:t>los procesos de enseñanza y de aprendizaje.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45BA7D-C33F-0000-E592-EFC735CAB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63" y="2298700"/>
            <a:ext cx="1193800" cy="1143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1056978-0305-C838-A1E6-7ED37E107475}"/>
              </a:ext>
            </a:extLst>
          </p:cNvPr>
          <p:cNvSpPr txBox="1"/>
          <p:nvPr/>
        </p:nvSpPr>
        <p:spPr>
          <a:xfrm>
            <a:off x="1329624" y="3595406"/>
            <a:ext cx="3776478" cy="230832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s-AR" sz="18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EVALUACIÓN SUMATIVA</a:t>
            </a:r>
          </a:p>
          <a:p>
            <a:pPr algn="ctr"/>
            <a:r>
              <a:rPr lang="es-AR" b="1" dirty="0">
                <a:solidFill>
                  <a:srgbClr val="565660"/>
                </a:solidFill>
                <a:latin typeface="Montserrat" panose="00000500000000000000" pitchFamily="2" charset="0"/>
              </a:rPr>
              <a:t>ONE / APRENDER</a:t>
            </a:r>
          </a:p>
          <a:p>
            <a:pPr algn="ctr"/>
            <a:r>
              <a:rPr lang="es-AR" sz="18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1993 </a:t>
            </a:r>
          </a:p>
          <a:p>
            <a:pPr algn="just"/>
            <a:endParaRPr lang="es-AR" b="1" dirty="0">
              <a:solidFill>
                <a:srgbClr val="565660"/>
              </a:solidFill>
              <a:latin typeface="EncodeSans"/>
            </a:endParaRPr>
          </a:p>
          <a:p>
            <a:pPr algn="just"/>
            <a:r>
              <a:rPr lang="es-AR" dirty="0">
                <a:solidFill>
                  <a:srgbClr val="565660"/>
                </a:solidFill>
                <a:latin typeface="Montserrat" panose="00000500000000000000" pitchFamily="2" charset="0"/>
              </a:rPr>
              <a:t>Realizar diagnósticos del sistema educativo y monitorear cambios en el tiempo.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634B16-2262-FE0C-996B-F8F2A1A8C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219949" cy="15986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F490C85-19A4-514B-AB7F-D7599CF2A66A}"/>
              </a:ext>
            </a:extLst>
          </p:cNvPr>
          <p:cNvSpPr txBox="1"/>
          <p:nvPr/>
        </p:nvSpPr>
        <p:spPr>
          <a:xfrm>
            <a:off x="7524673" y="445393"/>
            <a:ext cx="3822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Montserrat" panose="00000500000000000000" pitchFamily="2" charset="0"/>
              </a:rPr>
              <a:t>Argentina: La evaluación en perspectiva histórica</a:t>
            </a:r>
          </a:p>
        </p:txBody>
      </p:sp>
    </p:spTree>
    <p:extLst>
      <p:ext uri="{BB962C8B-B14F-4D97-AF65-F5344CB8AC3E}">
        <p14:creationId xmlns:p14="http://schemas.microsoft.com/office/powerpoint/2010/main" val="335771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426D34D-9C13-28E2-7DEE-7F833410C50C}"/>
              </a:ext>
            </a:extLst>
          </p:cNvPr>
          <p:cNvSpPr txBox="1"/>
          <p:nvPr/>
        </p:nvSpPr>
        <p:spPr>
          <a:xfrm>
            <a:off x="842963" y="2171700"/>
            <a:ext cx="10429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dirty="0">
                <a:solidFill>
                  <a:srgbClr val="44BAEA"/>
                </a:solidFill>
                <a:effectLst/>
                <a:latin typeface="Montserrat" panose="00000500000000000000" pitchFamily="2" charset="0"/>
              </a:rPr>
              <a:t>Acompañar </a:t>
            </a:r>
            <a:r>
              <a:rPr lang="es-AR" sz="24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es un nuevo entorno digital para la gestión integral de las prácticas evaluativas desde una </a:t>
            </a:r>
            <a:r>
              <a:rPr lang="es-AR" sz="24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perspectiva formativa</a:t>
            </a:r>
            <a:r>
              <a:rPr lang="es-AR" sz="24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. </a:t>
            </a:r>
          </a:p>
          <a:p>
            <a:pPr algn="just"/>
            <a:endParaRPr lang="es-AR" sz="2400" dirty="0">
              <a:solidFill>
                <a:srgbClr val="44BAEA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es-AR" sz="2400" dirty="0">
                <a:solidFill>
                  <a:srgbClr val="565660"/>
                </a:solidFill>
                <a:latin typeface="Montserrat" panose="00000500000000000000" pitchFamily="2" charset="0"/>
              </a:rPr>
              <a:t>Permite a cada docente generar </a:t>
            </a:r>
            <a:r>
              <a:rPr lang="es-AR" sz="24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evidencias de aprendizaje</a:t>
            </a:r>
            <a:r>
              <a:rPr lang="es-AR" sz="24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AR" sz="2400" dirty="0">
                <a:solidFill>
                  <a:srgbClr val="565660"/>
                </a:solidFill>
                <a:latin typeface="Montserrat" panose="00000500000000000000" pitchFamily="2" charset="0"/>
              </a:rPr>
              <a:t>para c</a:t>
            </a:r>
            <a:r>
              <a:rPr lang="es-AR" sz="24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onocer qué y cómo se está aprendiendo, brindar </a:t>
            </a:r>
            <a:r>
              <a:rPr lang="es-AR" sz="24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retroalimentación</a:t>
            </a:r>
            <a:r>
              <a:rPr lang="es-AR" sz="24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 en función de los aprendizajes logrados, y favorecer la </a:t>
            </a:r>
            <a:r>
              <a:rPr lang="es-AR" sz="24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reflexión metacognitiva</a:t>
            </a:r>
            <a:r>
              <a:rPr lang="es-AR" sz="24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. </a:t>
            </a:r>
          </a:p>
          <a:p>
            <a:pPr algn="just"/>
            <a:endParaRPr lang="es-AR" sz="2400" dirty="0">
              <a:solidFill>
                <a:srgbClr val="56566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AR" sz="24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De esta manera, cada docente podrá́ </a:t>
            </a:r>
            <a:r>
              <a:rPr lang="es-AR" sz="2400" dirty="0">
                <a:solidFill>
                  <a:srgbClr val="44BAEA"/>
                </a:solidFill>
                <a:effectLst/>
                <a:latin typeface="Montserrat" panose="00000500000000000000" pitchFamily="2" charset="0"/>
              </a:rPr>
              <a:t>Acompañar </a:t>
            </a:r>
            <a:r>
              <a:rPr lang="es-AR" sz="24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la trayectoria de cada estudiante a través de la </a:t>
            </a:r>
            <a:r>
              <a:rPr lang="es-AR" sz="24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regulación de la enseñanza</a:t>
            </a:r>
            <a:r>
              <a:rPr lang="es-AR" sz="24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 y la promoción de la </a:t>
            </a:r>
            <a:r>
              <a:rPr lang="es-AR" sz="24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autorregulación del aprendizaje</a:t>
            </a:r>
            <a:r>
              <a:rPr lang="es-AR" sz="24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. </a:t>
            </a:r>
            <a:endParaRPr lang="es-AR" sz="2400" dirty="0">
              <a:effectLst/>
              <a:latin typeface="Montserrat" panose="000005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19A06F7-6FC2-8CB6-6705-79B751E4D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1" y="0"/>
            <a:ext cx="7219949" cy="15986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DB3829E-695C-0EF2-BCE2-6E9BF0CA17BC}"/>
              </a:ext>
            </a:extLst>
          </p:cNvPr>
          <p:cNvSpPr txBox="1"/>
          <p:nvPr/>
        </p:nvSpPr>
        <p:spPr>
          <a:xfrm>
            <a:off x="683045" y="537726"/>
            <a:ext cx="407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Montserrat" panose="00000500000000000000" pitchFamily="2" charset="0"/>
              </a:rPr>
              <a:t>Evaluación Formativa: Acompañar</a:t>
            </a:r>
          </a:p>
        </p:txBody>
      </p:sp>
    </p:spTree>
    <p:extLst>
      <p:ext uri="{BB962C8B-B14F-4D97-AF65-F5344CB8AC3E}">
        <p14:creationId xmlns:p14="http://schemas.microsoft.com/office/powerpoint/2010/main" val="133652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627C42-1D30-BC88-C258-52B644B3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19949" cy="1598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ED2B4A-3714-C042-2CF2-47D773FDBD51}"/>
              </a:ext>
            </a:extLst>
          </p:cNvPr>
          <p:cNvSpPr txBox="1"/>
          <p:nvPr/>
        </p:nvSpPr>
        <p:spPr>
          <a:xfrm>
            <a:off x="7565144" y="537726"/>
            <a:ext cx="428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Montserrat" panose="00000500000000000000" pitchFamily="2" charset="0"/>
              </a:rPr>
              <a:t>Evidencias de aprendizaje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C47D1C-6270-F48C-8DEF-47290F6E681B}"/>
              </a:ext>
            </a:extLst>
          </p:cNvPr>
          <p:cNvSpPr txBox="1"/>
          <p:nvPr/>
        </p:nvSpPr>
        <p:spPr>
          <a:xfrm>
            <a:off x="8106638" y="1720770"/>
            <a:ext cx="3471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800" b="1" dirty="0">
                <a:solidFill>
                  <a:srgbClr val="44BAEA"/>
                </a:solidFill>
                <a:effectLst/>
                <a:latin typeface="Montserrat" panose="00000500000000000000" pitchFamily="2" charset="0"/>
              </a:rPr>
              <a:t>Acompañar </a:t>
            </a:r>
            <a:r>
              <a:rPr lang="es-AR" sz="1800" b="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ofrece un conjunto de </a:t>
            </a:r>
            <a:r>
              <a:rPr lang="es-AR" sz="18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actividades, </a:t>
            </a:r>
            <a:r>
              <a:rPr lang="es-AR" sz="180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organizadas por área, </a:t>
            </a:r>
            <a:r>
              <a:rPr lang="es-AR" sz="1800" b="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que pueden utilizarse de forma </a:t>
            </a:r>
            <a:r>
              <a:rPr lang="es-AR" sz="1800" b="1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singular u organizadas </a:t>
            </a:r>
            <a:r>
              <a:rPr lang="es-AR" sz="1800" b="0" dirty="0">
                <a:solidFill>
                  <a:srgbClr val="565660"/>
                </a:solidFill>
                <a:effectLst/>
                <a:latin typeface="Montserrat" panose="00000500000000000000" pitchFamily="2" charset="0"/>
              </a:rPr>
              <a:t>para conformar un Instrumento de Evaluación más amplio. </a:t>
            </a:r>
            <a:endParaRPr lang="es-AR" dirty="0">
              <a:effectLst/>
              <a:latin typeface="Montserrat" panose="00000500000000000000" pitchFamily="2" charset="0"/>
            </a:endParaRPr>
          </a:p>
          <a:p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212773-CD4B-D3FF-90E0-3E0CF144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" y="2060197"/>
            <a:ext cx="7183560" cy="34550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7BE7BBC-59DE-F913-F6F9-9A31808D0AB2}"/>
              </a:ext>
            </a:extLst>
          </p:cNvPr>
          <p:cNvSpPr txBox="1"/>
          <p:nvPr/>
        </p:nvSpPr>
        <p:spPr>
          <a:xfrm>
            <a:off x="8405870" y="4583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8BBEF2-678B-DCD2-9BDA-99A1874F4B2D}"/>
              </a:ext>
            </a:extLst>
          </p:cNvPr>
          <p:cNvSpPr txBox="1"/>
          <p:nvPr/>
        </p:nvSpPr>
        <p:spPr>
          <a:xfrm>
            <a:off x="8106638" y="4213610"/>
            <a:ext cx="3744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565660"/>
                </a:solidFill>
                <a:latin typeface="Montserrat" panose="00000500000000000000" pitchFamily="2" charset="0"/>
              </a:rPr>
              <a:t>También ofrece </a:t>
            </a:r>
            <a:r>
              <a:rPr lang="es-AR" b="1" dirty="0">
                <a:solidFill>
                  <a:srgbClr val="565660"/>
                </a:solidFill>
                <a:latin typeface="Montserrat" panose="00000500000000000000" pitchFamily="2" charset="0"/>
              </a:rPr>
              <a:t>recursos descargables</a:t>
            </a:r>
            <a:r>
              <a:rPr lang="es-AR" dirty="0">
                <a:solidFill>
                  <a:srgbClr val="565660"/>
                </a:solidFill>
                <a:latin typeface="Montserrat" panose="00000500000000000000" pitchFamily="2" charset="0"/>
              </a:rPr>
              <a:t> para gestionar la implementación de estrategias de evaluación formativa en el aula, que cada docente puede adaptar a sus entornos.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1893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A50560-9762-D01F-ACEA-91317E4E5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1" y="0"/>
            <a:ext cx="7219949" cy="1598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F9AB09-8A82-B9FA-0387-E8F3E997D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2" y="1689575"/>
            <a:ext cx="5739217" cy="42924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118EE8-BFB2-B1EA-077C-5FAD216A6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42" y="2668664"/>
            <a:ext cx="5690496" cy="418933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64489B-3B1B-0C68-7612-CB0FF677A63E}"/>
              </a:ext>
            </a:extLst>
          </p:cNvPr>
          <p:cNvSpPr txBox="1"/>
          <p:nvPr/>
        </p:nvSpPr>
        <p:spPr>
          <a:xfrm>
            <a:off x="440674" y="612128"/>
            <a:ext cx="402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Montserrat" panose="00000500000000000000" pitchFamily="2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197095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B0D9E4-E4CF-D738-52B9-529285306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74" y="1778234"/>
            <a:ext cx="2558144" cy="2284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5B665F-3A02-E8EF-7792-181E33D38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4" y="4255200"/>
            <a:ext cx="5193338" cy="21509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BCB40B-F21E-B3E6-BAFE-D3DE247CA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857" y="2168705"/>
            <a:ext cx="6367340" cy="32846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543FDFF-3E21-B499-F1F5-935D53421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9" y="-12618"/>
            <a:ext cx="7219949" cy="1598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A3D53D-4336-B7F8-5BB8-BF464A936504}"/>
              </a:ext>
            </a:extLst>
          </p:cNvPr>
          <p:cNvSpPr txBox="1"/>
          <p:nvPr/>
        </p:nvSpPr>
        <p:spPr>
          <a:xfrm>
            <a:off x="7788925" y="605928"/>
            <a:ext cx="355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Montserrat" panose="00000500000000000000" pitchFamily="2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326187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B0D9E4-E4CF-D738-52B9-529285306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638" y="1857893"/>
            <a:ext cx="2558144" cy="2284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5B665F-3A02-E8EF-7792-181E33D38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781" y="4245289"/>
            <a:ext cx="5193338" cy="21509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5905B5-31E8-04E3-EBD9-F2A295FB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37" y="2140300"/>
            <a:ext cx="6159148" cy="331269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543FDFF-3E21-B499-F1F5-935D53421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1" y="0"/>
            <a:ext cx="7219949" cy="1598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A9831A-BFF0-A0F0-8130-FC015EB35FF7}"/>
              </a:ext>
            </a:extLst>
          </p:cNvPr>
          <p:cNvSpPr txBox="1"/>
          <p:nvPr/>
        </p:nvSpPr>
        <p:spPr>
          <a:xfrm>
            <a:off x="462708" y="537726"/>
            <a:ext cx="401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Montserrat" panose="00000500000000000000" pitchFamily="2" charset="0"/>
              </a:rPr>
              <a:t>Retroalimentación</a:t>
            </a:r>
          </a:p>
        </p:txBody>
      </p:sp>
    </p:spTree>
    <p:extLst>
      <p:ext uri="{BB962C8B-B14F-4D97-AF65-F5344CB8AC3E}">
        <p14:creationId xmlns:p14="http://schemas.microsoft.com/office/powerpoint/2010/main" val="225850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D06E69-9748-12CD-DDAB-7961DB48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912102"/>
            <a:ext cx="11506200" cy="44704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783DEE-4EAD-862E-6957-16B72E5D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19949" cy="1598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F532E1-23CE-7651-924E-C22AE5C972E3}"/>
              </a:ext>
            </a:extLst>
          </p:cNvPr>
          <p:cNvSpPr txBox="1"/>
          <p:nvPr/>
        </p:nvSpPr>
        <p:spPr>
          <a:xfrm>
            <a:off x="7590621" y="568503"/>
            <a:ext cx="371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Montserrat" panose="00000500000000000000" pitchFamily="2" charset="0"/>
              </a:rPr>
              <a:t>Metacognición</a:t>
            </a:r>
          </a:p>
        </p:txBody>
      </p:sp>
    </p:spTree>
    <p:extLst>
      <p:ext uri="{BB962C8B-B14F-4D97-AF65-F5344CB8AC3E}">
        <p14:creationId xmlns:p14="http://schemas.microsoft.com/office/powerpoint/2010/main" val="306801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AD79D2-F45A-E27D-2A44-73FC2E58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19949" cy="1598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AF3589-3A47-26C7-6481-71F465EC54AB}"/>
              </a:ext>
            </a:extLst>
          </p:cNvPr>
          <p:cNvSpPr txBox="1"/>
          <p:nvPr/>
        </p:nvSpPr>
        <p:spPr>
          <a:xfrm>
            <a:off x="607110" y="2168179"/>
            <a:ext cx="355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Montserrat" panose="00000500000000000000" pitchFamily="2" charset="0"/>
              </a:rPr>
              <a:t>Destinatarios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253DF7-236F-A1AD-9D9E-3AD36190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456" y="799336"/>
            <a:ext cx="622950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8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203</Words>
  <Application>Microsoft Macintosh PowerPoint</Application>
  <PresentationFormat>Panorámica</PresentationFormat>
  <Paragraphs>27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EncodeSans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Maggie Benvenuto</dc:creator>
  <cp:lastModifiedBy>Maggie Benvenuto</cp:lastModifiedBy>
  <cp:revision>53</cp:revision>
  <dcterms:created xsi:type="dcterms:W3CDTF">2024-04-02T10:46:21Z</dcterms:created>
  <dcterms:modified xsi:type="dcterms:W3CDTF">2024-04-03T13:57:04Z</dcterms:modified>
</cp:coreProperties>
</file>