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3" r:id="rId3"/>
  </p:sldMasterIdLst>
  <p:notesMasterIdLst>
    <p:notesMasterId r:id="rId17"/>
  </p:notesMasterIdLst>
  <p:handoutMasterIdLst>
    <p:handoutMasterId r:id="rId18"/>
  </p:handoutMasterIdLst>
  <p:sldIdLst>
    <p:sldId id="256" r:id="rId4"/>
    <p:sldId id="1012" r:id="rId5"/>
    <p:sldId id="1007" r:id="rId6"/>
    <p:sldId id="1005" r:id="rId7"/>
    <p:sldId id="1021" r:id="rId8"/>
    <p:sldId id="1009" r:id="rId9"/>
    <p:sldId id="1013" r:id="rId10"/>
    <p:sldId id="1017" r:id="rId11"/>
    <p:sldId id="1018" r:id="rId12"/>
    <p:sldId id="1015" r:id="rId13"/>
    <p:sldId id="1019" r:id="rId14"/>
    <p:sldId id="1020" r:id="rId15"/>
    <p:sldId id="1004" r:id="rId16"/>
  </p:sldIdLst>
  <p:sldSz cx="12192000" cy="6858000"/>
  <p:notesSz cx="6877050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BF1EC5-8719-C7A0-FEC4-DD735BB952F4}" name="Ângela Barbosa Reis Lúz" initials="ÂBRL" userId="S::angela.luz@inep.gov.br::2a5f4b98-695d-4d84-95a4-ac97bc4925a7" providerId="AD"/>
  <p188:author id="{C54392D8-33E0-F757-E0D5-BA99F2EA479C}" name="Luciana Fonseca de Aguilar Morais" initials="LM" userId="S::luciana.morais@inep.gov.br::4d7d717d-aba0-4585-9c54-82aa17011cd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Barreiro Campos" initials="RBC" lastIdx="1" clrIdx="0">
    <p:extLst>
      <p:ext uri="{19B8F6BF-5375-455C-9EA6-DF929625EA0E}">
        <p15:presenceInfo xmlns:p15="http://schemas.microsoft.com/office/powerpoint/2012/main" userId="S::Rodrigo.Campos@inep.gov.br::f726889b-9ced-4ac9-95ef-33560b0df8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003D76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8943C-E28A-496B-B73B-09987E551C7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0F933-2943-403A-BF23-A3839E1721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/>
            <a:t>Público objetivo: </a:t>
          </a:r>
          <a:endParaRPr lang="en-US" dirty="0"/>
        </a:p>
      </dgm:t>
    </dgm:pt>
    <dgm:pt modelId="{17982F43-AB59-4426-81FD-A4F1D11BABBC}" type="parTrans" cxnId="{BAAAE792-2386-4E04-A736-1D006C3DA3CF}">
      <dgm:prSet/>
      <dgm:spPr/>
      <dgm:t>
        <a:bodyPr/>
        <a:lstStyle/>
        <a:p>
          <a:endParaRPr lang="en-US"/>
        </a:p>
      </dgm:t>
    </dgm:pt>
    <dgm:pt modelId="{0482ECB6-07A2-4772-9F5D-7B909BF477ED}" type="sibTrans" cxnId="{BAAAE792-2386-4E04-A736-1D006C3DA3CF}">
      <dgm:prSet/>
      <dgm:spPr/>
      <dgm:t>
        <a:bodyPr/>
        <a:lstStyle/>
        <a:p>
          <a:endParaRPr lang="en-US"/>
        </a:p>
      </dgm:t>
    </dgm:pt>
    <dgm:pt modelId="{32D5FC8D-76BE-4934-994E-677CC9D1703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sz="2400" dirty="0"/>
            <a:t>Instituciones privadas, públicas y concertadas con el gobierno, en áreas urbanas y rurales con clases de Educación Infantil, tanto de guardería como de preescolar evaluadas de forma muestral.</a:t>
          </a:r>
          <a:endParaRPr lang="en-US" sz="2400" dirty="0"/>
        </a:p>
      </dgm:t>
    </dgm:pt>
    <dgm:pt modelId="{A162779F-3A3A-4F7A-A4E9-AEDC24AECC87}" type="parTrans" cxnId="{33C23B21-E6A6-4AE3-AE0E-DA698BA4EF68}">
      <dgm:prSet/>
      <dgm:spPr/>
      <dgm:t>
        <a:bodyPr/>
        <a:lstStyle/>
        <a:p>
          <a:endParaRPr lang="en-US"/>
        </a:p>
      </dgm:t>
    </dgm:pt>
    <dgm:pt modelId="{FE620262-C78F-4087-B150-6DFBD833A121}" type="sibTrans" cxnId="{33C23B21-E6A6-4AE3-AE0E-DA698BA4EF68}">
      <dgm:prSet/>
      <dgm:spPr/>
      <dgm:t>
        <a:bodyPr/>
        <a:lstStyle/>
        <a:p>
          <a:endParaRPr lang="en-US"/>
        </a:p>
      </dgm:t>
    </dgm:pt>
    <dgm:pt modelId="{06A3D0D7-5C96-40DC-84F2-867D7815A9F2}" type="pres">
      <dgm:prSet presAssocID="{0728943C-E28A-496B-B73B-09987E551C7D}" presName="root" presStyleCnt="0">
        <dgm:presLayoutVars>
          <dgm:dir/>
          <dgm:resizeHandles val="exact"/>
        </dgm:presLayoutVars>
      </dgm:prSet>
      <dgm:spPr/>
    </dgm:pt>
    <dgm:pt modelId="{3679E31B-AEFB-4AC9-93CB-61B1E82719AC}" type="pres">
      <dgm:prSet presAssocID="{4420F933-2943-403A-BF23-A3839E172155}" presName="compNode" presStyleCnt="0"/>
      <dgm:spPr/>
    </dgm:pt>
    <dgm:pt modelId="{A99E3EE4-A5BA-4330-B8B3-AA834224D3F0}" type="pres">
      <dgm:prSet presAssocID="{4420F933-2943-403A-BF23-A3839E172155}" presName="iconBgRect" presStyleLbl="bgShp" presStyleIdx="0" presStyleCnt="2"/>
      <dgm:spPr/>
    </dgm:pt>
    <dgm:pt modelId="{13BAE0BD-CDF3-4FAB-8C70-208C0909F1C1}" type="pres">
      <dgm:prSet presAssocID="{4420F933-2943-403A-BF23-A3839E1721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1D2E72B3-BA9F-4470-897A-BB35DE31EE57}" type="pres">
      <dgm:prSet presAssocID="{4420F933-2943-403A-BF23-A3839E172155}" presName="spaceRect" presStyleCnt="0"/>
      <dgm:spPr/>
    </dgm:pt>
    <dgm:pt modelId="{D0D7721A-0CD5-4B57-8789-04D109493BB9}" type="pres">
      <dgm:prSet presAssocID="{4420F933-2943-403A-BF23-A3839E172155}" presName="textRect" presStyleLbl="revTx" presStyleIdx="0" presStyleCnt="2">
        <dgm:presLayoutVars>
          <dgm:chMax val="1"/>
          <dgm:chPref val="1"/>
        </dgm:presLayoutVars>
      </dgm:prSet>
      <dgm:spPr/>
    </dgm:pt>
    <dgm:pt modelId="{E964F554-5C74-4C2D-99CB-96E25C0D5AC3}" type="pres">
      <dgm:prSet presAssocID="{0482ECB6-07A2-4772-9F5D-7B909BF477ED}" presName="sibTrans" presStyleCnt="0"/>
      <dgm:spPr/>
    </dgm:pt>
    <dgm:pt modelId="{735A963A-BBBF-41F3-B096-FAF3B1E380CB}" type="pres">
      <dgm:prSet presAssocID="{32D5FC8D-76BE-4934-994E-677CC9D17039}" presName="compNode" presStyleCnt="0"/>
      <dgm:spPr/>
    </dgm:pt>
    <dgm:pt modelId="{14C0710D-DF25-4D02-8AC8-BCB557635BDF}" type="pres">
      <dgm:prSet presAssocID="{32D5FC8D-76BE-4934-994E-677CC9D17039}" presName="iconBgRect" presStyleLbl="bgShp" presStyleIdx="1" presStyleCnt="2"/>
      <dgm:spPr/>
    </dgm:pt>
    <dgm:pt modelId="{C9A89806-B8BE-40EC-BCFA-AC5B36B52E5D}" type="pres">
      <dgm:prSet presAssocID="{32D5FC8D-76BE-4934-994E-677CC9D1703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349E3D45-81DA-458D-BD88-227212958FF9}" type="pres">
      <dgm:prSet presAssocID="{32D5FC8D-76BE-4934-994E-677CC9D17039}" presName="spaceRect" presStyleCnt="0"/>
      <dgm:spPr/>
    </dgm:pt>
    <dgm:pt modelId="{A80C5DD2-9410-4AF4-A30C-0F764DF30EF0}" type="pres">
      <dgm:prSet presAssocID="{32D5FC8D-76BE-4934-994E-677CC9D17039}" presName="textRect" presStyleLbl="revTx" presStyleIdx="1" presStyleCnt="2" custScaleX="173070">
        <dgm:presLayoutVars>
          <dgm:chMax val="1"/>
          <dgm:chPref val="1"/>
        </dgm:presLayoutVars>
      </dgm:prSet>
      <dgm:spPr/>
    </dgm:pt>
  </dgm:ptLst>
  <dgm:cxnLst>
    <dgm:cxn modelId="{33C23B21-E6A6-4AE3-AE0E-DA698BA4EF68}" srcId="{0728943C-E28A-496B-B73B-09987E551C7D}" destId="{32D5FC8D-76BE-4934-994E-677CC9D17039}" srcOrd="1" destOrd="0" parTransId="{A162779F-3A3A-4F7A-A4E9-AEDC24AECC87}" sibTransId="{FE620262-C78F-4087-B150-6DFBD833A121}"/>
    <dgm:cxn modelId="{D5BF903C-1405-40C9-8DFC-0008F90C2FCB}" type="presOf" srcId="{0728943C-E28A-496B-B73B-09987E551C7D}" destId="{06A3D0D7-5C96-40DC-84F2-867D7815A9F2}" srcOrd="0" destOrd="0" presId="urn:microsoft.com/office/officeart/2018/5/layout/IconCircleLabelList"/>
    <dgm:cxn modelId="{BAAAE792-2386-4E04-A736-1D006C3DA3CF}" srcId="{0728943C-E28A-496B-B73B-09987E551C7D}" destId="{4420F933-2943-403A-BF23-A3839E172155}" srcOrd="0" destOrd="0" parTransId="{17982F43-AB59-4426-81FD-A4F1D11BABBC}" sibTransId="{0482ECB6-07A2-4772-9F5D-7B909BF477ED}"/>
    <dgm:cxn modelId="{A7837FA0-E28D-4D39-AEF0-E3994452F137}" type="presOf" srcId="{32D5FC8D-76BE-4934-994E-677CC9D17039}" destId="{A80C5DD2-9410-4AF4-A30C-0F764DF30EF0}" srcOrd="0" destOrd="0" presId="urn:microsoft.com/office/officeart/2018/5/layout/IconCircleLabelList"/>
    <dgm:cxn modelId="{80365ED7-B35B-4D01-B1F4-311F73792812}" type="presOf" srcId="{4420F933-2943-403A-BF23-A3839E172155}" destId="{D0D7721A-0CD5-4B57-8789-04D109493BB9}" srcOrd="0" destOrd="0" presId="urn:microsoft.com/office/officeart/2018/5/layout/IconCircleLabelList"/>
    <dgm:cxn modelId="{2696FC02-BE4D-4622-9ABB-9D7E90CA0135}" type="presParOf" srcId="{06A3D0D7-5C96-40DC-84F2-867D7815A9F2}" destId="{3679E31B-AEFB-4AC9-93CB-61B1E82719AC}" srcOrd="0" destOrd="0" presId="urn:microsoft.com/office/officeart/2018/5/layout/IconCircleLabelList"/>
    <dgm:cxn modelId="{2CC2AB9B-A048-49E8-90DE-BDBA64B35333}" type="presParOf" srcId="{3679E31B-AEFB-4AC9-93CB-61B1E82719AC}" destId="{A99E3EE4-A5BA-4330-B8B3-AA834224D3F0}" srcOrd="0" destOrd="0" presId="urn:microsoft.com/office/officeart/2018/5/layout/IconCircleLabelList"/>
    <dgm:cxn modelId="{4C22D1A9-42A3-4367-BC84-BB9F3F31F0EA}" type="presParOf" srcId="{3679E31B-AEFB-4AC9-93CB-61B1E82719AC}" destId="{13BAE0BD-CDF3-4FAB-8C70-208C0909F1C1}" srcOrd="1" destOrd="0" presId="urn:microsoft.com/office/officeart/2018/5/layout/IconCircleLabelList"/>
    <dgm:cxn modelId="{10BFDD5A-4E81-4E98-A8DC-6DA5EF6C6F68}" type="presParOf" srcId="{3679E31B-AEFB-4AC9-93CB-61B1E82719AC}" destId="{1D2E72B3-BA9F-4470-897A-BB35DE31EE57}" srcOrd="2" destOrd="0" presId="urn:microsoft.com/office/officeart/2018/5/layout/IconCircleLabelList"/>
    <dgm:cxn modelId="{5A423B8B-C98C-43C0-ACE1-C06B0C5EC111}" type="presParOf" srcId="{3679E31B-AEFB-4AC9-93CB-61B1E82719AC}" destId="{D0D7721A-0CD5-4B57-8789-04D109493BB9}" srcOrd="3" destOrd="0" presId="urn:microsoft.com/office/officeart/2018/5/layout/IconCircleLabelList"/>
    <dgm:cxn modelId="{89C5A8F5-8A38-47A7-A58F-D00A44B11F99}" type="presParOf" srcId="{06A3D0D7-5C96-40DC-84F2-867D7815A9F2}" destId="{E964F554-5C74-4C2D-99CB-96E25C0D5AC3}" srcOrd="1" destOrd="0" presId="urn:microsoft.com/office/officeart/2018/5/layout/IconCircleLabelList"/>
    <dgm:cxn modelId="{17A9B4BA-79A6-47A3-8DDD-9A9DC4377304}" type="presParOf" srcId="{06A3D0D7-5C96-40DC-84F2-867D7815A9F2}" destId="{735A963A-BBBF-41F3-B096-FAF3B1E380CB}" srcOrd="2" destOrd="0" presId="urn:microsoft.com/office/officeart/2018/5/layout/IconCircleLabelList"/>
    <dgm:cxn modelId="{26658F29-0731-4F4C-9B5C-0DFFB615BDA8}" type="presParOf" srcId="{735A963A-BBBF-41F3-B096-FAF3B1E380CB}" destId="{14C0710D-DF25-4D02-8AC8-BCB557635BDF}" srcOrd="0" destOrd="0" presId="urn:microsoft.com/office/officeart/2018/5/layout/IconCircleLabelList"/>
    <dgm:cxn modelId="{F2055A10-4D7C-4485-8CF2-9ACA2CE448B9}" type="presParOf" srcId="{735A963A-BBBF-41F3-B096-FAF3B1E380CB}" destId="{C9A89806-B8BE-40EC-BCFA-AC5B36B52E5D}" srcOrd="1" destOrd="0" presId="urn:microsoft.com/office/officeart/2018/5/layout/IconCircleLabelList"/>
    <dgm:cxn modelId="{8076566D-AF41-4217-BEC5-EB34A005DB33}" type="presParOf" srcId="{735A963A-BBBF-41F3-B096-FAF3B1E380CB}" destId="{349E3D45-81DA-458D-BD88-227212958FF9}" srcOrd="2" destOrd="0" presId="urn:microsoft.com/office/officeart/2018/5/layout/IconCircleLabelList"/>
    <dgm:cxn modelId="{30A76087-B905-4223-9799-6572DCA9D525}" type="presParOf" srcId="{735A963A-BBBF-41F3-B096-FAF3B1E380CB}" destId="{A80C5DD2-9410-4AF4-A30C-0F764DF30EF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A14A2-C38C-4043-8526-DA0BEFD21E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0A0BD-5990-4320-B13A-D7746F5736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>
              <a:latin typeface="+mn-lt"/>
            </a:rPr>
            <a:t>Incluir nuevos constructos que abarquen temas de los ejes de calidad de la Educación que aún no se han abordado en los cuestionarios del Saeb.</a:t>
          </a:r>
          <a:endParaRPr lang="en-US" sz="2000" dirty="0">
            <a:latin typeface="+mn-lt"/>
          </a:endParaRPr>
        </a:p>
      </dgm:t>
    </dgm:pt>
    <dgm:pt modelId="{D7B0958D-4135-4539-9183-33AD95F93F25}" type="parTrans" cxnId="{F7F65320-81E2-41B2-9A41-433109D2A52F}">
      <dgm:prSet/>
      <dgm:spPr/>
      <dgm:t>
        <a:bodyPr/>
        <a:lstStyle/>
        <a:p>
          <a:endParaRPr lang="en-US"/>
        </a:p>
      </dgm:t>
    </dgm:pt>
    <dgm:pt modelId="{228D3604-0C77-4B31-9D95-00C857A1097B}" type="sibTrans" cxnId="{F7F65320-81E2-41B2-9A41-433109D2A52F}">
      <dgm:prSet/>
      <dgm:spPr/>
      <dgm:t>
        <a:bodyPr/>
        <a:lstStyle/>
        <a:p>
          <a:endParaRPr lang="en-US"/>
        </a:p>
      </dgm:t>
    </dgm:pt>
    <dgm:pt modelId="{8240B8D5-9D49-40BE-8FDE-3410C09A54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>
              <a:effectLst/>
            </a:rPr>
            <a:t>Desarrollar metodologías complementarias a los cuestionarios, como el uso de una evaluación externa de muestra con el objetivo de recopilar información más detallada sobre las prácticas pedagógicas y las infraestructuras de las instituciones in situ.</a:t>
          </a:r>
        </a:p>
      </dgm:t>
    </dgm:pt>
    <dgm:pt modelId="{CF993ECC-38A1-4FE2-AE98-8D7C5D283890}" type="parTrans" cxnId="{44360BF5-7D88-4A6F-895F-369E85BF207C}">
      <dgm:prSet/>
      <dgm:spPr/>
      <dgm:t>
        <a:bodyPr/>
        <a:lstStyle/>
        <a:p>
          <a:endParaRPr lang="en-US"/>
        </a:p>
      </dgm:t>
    </dgm:pt>
    <dgm:pt modelId="{A53BF1A4-5398-4AB3-8DB2-99FEE9C00630}" type="sibTrans" cxnId="{44360BF5-7D88-4A6F-895F-369E85BF207C}">
      <dgm:prSet/>
      <dgm:spPr/>
      <dgm:t>
        <a:bodyPr/>
        <a:lstStyle/>
        <a:p>
          <a:endParaRPr lang="en-US"/>
        </a:p>
      </dgm:t>
    </dgm:pt>
    <dgm:pt modelId="{8B5DF6F2-C8BA-49B1-AB6F-C79B08101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>
              <a:effectLst/>
            </a:rPr>
            <a:t>Alinear los instrumentos de Evaluación de la Educación Infantil con los nuevos Parámetros Nacionales de Calidad y las metas del PNE 2024-2034.</a:t>
          </a:r>
        </a:p>
        <a:p>
          <a:pPr>
            <a:lnSpc>
              <a:spcPct val="100000"/>
            </a:lnSpc>
          </a:pPr>
          <a:endParaRPr lang="en-US" sz="2000" dirty="0"/>
        </a:p>
      </dgm:t>
    </dgm:pt>
    <dgm:pt modelId="{4C2AD241-2414-44D2-B7E5-5449228F2B5E}" type="parTrans" cxnId="{25C1ED15-20D9-40BF-BA0B-1698CAA26A51}">
      <dgm:prSet/>
      <dgm:spPr/>
      <dgm:t>
        <a:bodyPr/>
        <a:lstStyle/>
        <a:p>
          <a:endParaRPr lang="pt-BR"/>
        </a:p>
      </dgm:t>
    </dgm:pt>
    <dgm:pt modelId="{02814A4C-9771-471D-A83A-4343D6D9E598}" type="sibTrans" cxnId="{25C1ED15-20D9-40BF-BA0B-1698CAA26A51}">
      <dgm:prSet/>
      <dgm:spPr/>
      <dgm:t>
        <a:bodyPr/>
        <a:lstStyle/>
        <a:p>
          <a:endParaRPr lang="pt-BR"/>
        </a:p>
      </dgm:t>
    </dgm:pt>
    <dgm:pt modelId="{F2A1D96A-B348-402C-A816-14765AC10C84}" type="pres">
      <dgm:prSet presAssocID="{7DEA14A2-C38C-4043-8526-DA0BEFD21E0D}" presName="root" presStyleCnt="0">
        <dgm:presLayoutVars>
          <dgm:dir/>
          <dgm:resizeHandles val="exact"/>
        </dgm:presLayoutVars>
      </dgm:prSet>
      <dgm:spPr/>
    </dgm:pt>
    <dgm:pt modelId="{01FC8920-132A-4F91-B7DA-C314E5C31749}" type="pres">
      <dgm:prSet presAssocID="{4D40A0BD-5990-4320-B13A-D7746F57369B}" presName="compNode" presStyleCnt="0"/>
      <dgm:spPr/>
    </dgm:pt>
    <dgm:pt modelId="{BA5E7915-3FE7-41C1-8D30-D7AB846EAB46}" type="pres">
      <dgm:prSet presAssocID="{4D40A0BD-5990-4320-B13A-D7746F57369B}" presName="bgRect" presStyleLbl="bgShp" presStyleIdx="0" presStyleCnt="3"/>
      <dgm:spPr/>
    </dgm:pt>
    <dgm:pt modelId="{ACF44B49-F9ED-4894-B8DC-6F3DB06C7584}" type="pres">
      <dgm:prSet presAssocID="{4D40A0BD-5990-4320-B13A-D7746F57369B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6035208D-3CDA-40D8-B978-5A45DBAD288C}" type="pres">
      <dgm:prSet presAssocID="{4D40A0BD-5990-4320-B13A-D7746F57369B}" presName="spaceRect" presStyleCnt="0"/>
      <dgm:spPr/>
    </dgm:pt>
    <dgm:pt modelId="{657256D9-8235-4F35-86B3-B8AC26BB899F}" type="pres">
      <dgm:prSet presAssocID="{4D40A0BD-5990-4320-B13A-D7746F57369B}" presName="parTx" presStyleLbl="revTx" presStyleIdx="0" presStyleCnt="3">
        <dgm:presLayoutVars>
          <dgm:chMax val="0"/>
          <dgm:chPref val="0"/>
        </dgm:presLayoutVars>
      </dgm:prSet>
      <dgm:spPr/>
    </dgm:pt>
    <dgm:pt modelId="{36DDBA65-492B-42BE-98B0-8263FFEAFBD1}" type="pres">
      <dgm:prSet presAssocID="{228D3604-0C77-4B31-9D95-00C857A1097B}" presName="sibTrans" presStyleCnt="0"/>
      <dgm:spPr/>
    </dgm:pt>
    <dgm:pt modelId="{5DC46239-5D5E-4372-9618-68FF60C3AEB1}" type="pres">
      <dgm:prSet presAssocID="{8B5DF6F2-C8BA-49B1-AB6F-C79B08101DD4}" presName="compNode" presStyleCnt="0"/>
      <dgm:spPr/>
    </dgm:pt>
    <dgm:pt modelId="{E327B631-2B7F-4059-BD28-A0F02683F97B}" type="pres">
      <dgm:prSet presAssocID="{8B5DF6F2-C8BA-49B1-AB6F-C79B08101DD4}" presName="bgRect" presStyleLbl="bgShp" presStyleIdx="1" presStyleCnt="3"/>
      <dgm:spPr/>
    </dgm:pt>
    <dgm:pt modelId="{77692B11-934B-4C8C-8450-BC3998A8F3CB}" type="pres">
      <dgm:prSet presAssocID="{8B5DF6F2-C8BA-49B1-AB6F-C79B08101DD4}" presName="iconRect" presStyleLbl="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E0005A95-F360-493D-B9D4-E8D3B60615CD}" type="pres">
      <dgm:prSet presAssocID="{8B5DF6F2-C8BA-49B1-AB6F-C79B08101DD4}" presName="spaceRect" presStyleCnt="0"/>
      <dgm:spPr/>
    </dgm:pt>
    <dgm:pt modelId="{AF173AF9-11B6-4D8C-B12F-9507635FBE37}" type="pres">
      <dgm:prSet presAssocID="{8B5DF6F2-C8BA-49B1-AB6F-C79B08101DD4}" presName="parTx" presStyleLbl="revTx" presStyleIdx="1" presStyleCnt="3">
        <dgm:presLayoutVars>
          <dgm:chMax val="0"/>
          <dgm:chPref val="0"/>
        </dgm:presLayoutVars>
      </dgm:prSet>
      <dgm:spPr/>
    </dgm:pt>
    <dgm:pt modelId="{3546A634-0280-42E7-95E2-174DD40948E8}" type="pres">
      <dgm:prSet presAssocID="{02814A4C-9771-471D-A83A-4343D6D9E598}" presName="sibTrans" presStyleCnt="0"/>
      <dgm:spPr/>
    </dgm:pt>
    <dgm:pt modelId="{E1DF67D5-BAFE-4BDF-8707-3B3F52B8E1EC}" type="pres">
      <dgm:prSet presAssocID="{8240B8D5-9D49-40BE-8FDE-3410C09A5470}" presName="compNode" presStyleCnt="0"/>
      <dgm:spPr/>
    </dgm:pt>
    <dgm:pt modelId="{D7897AF4-DE7F-4E7F-B6FE-3EBA1F2F8397}" type="pres">
      <dgm:prSet presAssocID="{8240B8D5-9D49-40BE-8FDE-3410C09A5470}" presName="bgRect" presStyleLbl="bgShp" presStyleIdx="2" presStyleCnt="3"/>
      <dgm:spPr/>
    </dgm:pt>
    <dgm:pt modelId="{45DE9358-DC57-4D2A-9320-AEF4606E8833}" type="pres">
      <dgm:prSet presAssocID="{8240B8D5-9D49-40BE-8FDE-3410C09A5470}" presName="iconRect" presStyleLbl="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3EFA3B4C-00D7-4CBF-A95C-0AAA5CEE0561}" type="pres">
      <dgm:prSet presAssocID="{8240B8D5-9D49-40BE-8FDE-3410C09A5470}" presName="spaceRect" presStyleCnt="0"/>
      <dgm:spPr/>
    </dgm:pt>
    <dgm:pt modelId="{62AE2CE2-916B-4AAE-8B2D-AC9F988CF50B}" type="pres">
      <dgm:prSet presAssocID="{8240B8D5-9D49-40BE-8FDE-3410C09A547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5C1ED15-20D9-40BF-BA0B-1698CAA26A51}" srcId="{7DEA14A2-C38C-4043-8526-DA0BEFD21E0D}" destId="{8B5DF6F2-C8BA-49B1-AB6F-C79B08101DD4}" srcOrd="1" destOrd="0" parTransId="{4C2AD241-2414-44D2-B7E5-5449228F2B5E}" sibTransId="{02814A4C-9771-471D-A83A-4343D6D9E598}"/>
    <dgm:cxn modelId="{7BF3BD18-2EF1-4E84-B0F1-D8FD825EED30}" type="presOf" srcId="{8B5DF6F2-C8BA-49B1-AB6F-C79B08101DD4}" destId="{AF173AF9-11B6-4D8C-B12F-9507635FBE37}" srcOrd="0" destOrd="0" presId="urn:microsoft.com/office/officeart/2018/2/layout/IconVerticalSolidList"/>
    <dgm:cxn modelId="{F7F65320-81E2-41B2-9A41-433109D2A52F}" srcId="{7DEA14A2-C38C-4043-8526-DA0BEFD21E0D}" destId="{4D40A0BD-5990-4320-B13A-D7746F57369B}" srcOrd="0" destOrd="0" parTransId="{D7B0958D-4135-4539-9183-33AD95F93F25}" sibTransId="{228D3604-0C77-4B31-9D95-00C857A1097B}"/>
    <dgm:cxn modelId="{C8907D31-2BC4-4DC6-BC87-1049FA01F6E4}" type="presOf" srcId="{8240B8D5-9D49-40BE-8FDE-3410C09A5470}" destId="{62AE2CE2-916B-4AAE-8B2D-AC9F988CF50B}" srcOrd="0" destOrd="0" presId="urn:microsoft.com/office/officeart/2018/2/layout/IconVerticalSolidList"/>
    <dgm:cxn modelId="{B2E1D533-30B2-41A7-8F18-5243247653F9}" type="presOf" srcId="{7DEA14A2-C38C-4043-8526-DA0BEFD21E0D}" destId="{F2A1D96A-B348-402C-A816-14765AC10C84}" srcOrd="0" destOrd="0" presId="urn:microsoft.com/office/officeart/2018/2/layout/IconVerticalSolidList"/>
    <dgm:cxn modelId="{44360BF5-7D88-4A6F-895F-369E85BF207C}" srcId="{7DEA14A2-C38C-4043-8526-DA0BEFD21E0D}" destId="{8240B8D5-9D49-40BE-8FDE-3410C09A5470}" srcOrd="2" destOrd="0" parTransId="{CF993ECC-38A1-4FE2-AE98-8D7C5D283890}" sibTransId="{A53BF1A4-5398-4AB3-8DB2-99FEE9C00630}"/>
    <dgm:cxn modelId="{3CEC3AFA-A254-4C78-BBB7-7C140298CEF5}" type="presOf" srcId="{4D40A0BD-5990-4320-B13A-D7746F57369B}" destId="{657256D9-8235-4F35-86B3-B8AC26BB899F}" srcOrd="0" destOrd="0" presId="urn:microsoft.com/office/officeart/2018/2/layout/IconVerticalSolidList"/>
    <dgm:cxn modelId="{7BD23DFE-EF95-4F3C-99FC-51AEC7C18B1E}" type="presParOf" srcId="{F2A1D96A-B348-402C-A816-14765AC10C84}" destId="{01FC8920-132A-4F91-B7DA-C314E5C31749}" srcOrd="0" destOrd="0" presId="urn:microsoft.com/office/officeart/2018/2/layout/IconVerticalSolidList"/>
    <dgm:cxn modelId="{19919CFB-45B4-4F7C-92E8-7BC1DDE020AC}" type="presParOf" srcId="{01FC8920-132A-4F91-B7DA-C314E5C31749}" destId="{BA5E7915-3FE7-41C1-8D30-D7AB846EAB46}" srcOrd="0" destOrd="0" presId="urn:microsoft.com/office/officeart/2018/2/layout/IconVerticalSolidList"/>
    <dgm:cxn modelId="{360570D1-1DE2-430D-B458-4CA7F856CBDD}" type="presParOf" srcId="{01FC8920-132A-4F91-B7DA-C314E5C31749}" destId="{ACF44B49-F9ED-4894-B8DC-6F3DB06C7584}" srcOrd="1" destOrd="0" presId="urn:microsoft.com/office/officeart/2018/2/layout/IconVerticalSolidList"/>
    <dgm:cxn modelId="{7B36EC93-9318-4EC6-B620-6F6C87F095FB}" type="presParOf" srcId="{01FC8920-132A-4F91-B7DA-C314E5C31749}" destId="{6035208D-3CDA-40D8-B978-5A45DBAD288C}" srcOrd="2" destOrd="0" presId="urn:microsoft.com/office/officeart/2018/2/layout/IconVerticalSolidList"/>
    <dgm:cxn modelId="{416A185C-431E-4A57-A787-FAEDAF0EB81A}" type="presParOf" srcId="{01FC8920-132A-4F91-B7DA-C314E5C31749}" destId="{657256D9-8235-4F35-86B3-B8AC26BB899F}" srcOrd="3" destOrd="0" presId="urn:microsoft.com/office/officeart/2018/2/layout/IconVerticalSolidList"/>
    <dgm:cxn modelId="{B69914D6-63A0-44EA-9EFC-ADA6B05CFF5B}" type="presParOf" srcId="{F2A1D96A-B348-402C-A816-14765AC10C84}" destId="{36DDBA65-492B-42BE-98B0-8263FFEAFBD1}" srcOrd="1" destOrd="0" presId="urn:microsoft.com/office/officeart/2018/2/layout/IconVerticalSolidList"/>
    <dgm:cxn modelId="{22EDC655-F138-4ECD-A699-4200394BD3DF}" type="presParOf" srcId="{F2A1D96A-B348-402C-A816-14765AC10C84}" destId="{5DC46239-5D5E-4372-9618-68FF60C3AEB1}" srcOrd="2" destOrd="0" presId="urn:microsoft.com/office/officeart/2018/2/layout/IconVerticalSolidList"/>
    <dgm:cxn modelId="{85E85624-4511-45CA-A4F1-53E9BBC94C50}" type="presParOf" srcId="{5DC46239-5D5E-4372-9618-68FF60C3AEB1}" destId="{E327B631-2B7F-4059-BD28-A0F02683F97B}" srcOrd="0" destOrd="0" presId="urn:microsoft.com/office/officeart/2018/2/layout/IconVerticalSolidList"/>
    <dgm:cxn modelId="{B7F8682B-D543-46B7-9782-A921BB5056DA}" type="presParOf" srcId="{5DC46239-5D5E-4372-9618-68FF60C3AEB1}" destId="{77692B11-934B-4C8C-8450-BC3998A8F3CB}" srcOrd="1" destOrd="0" presId="urn:microsoft.com/office/officeart/2018/2/layout/IconVerticalSolidList"/>
    <dgm:cxn modelId="{090BB744-FB66-40E6-8DAC-217000A157F6}" type="presParOf" srcId="{5DC46239-5D5E-4372-9618-68FF60C3AEB1}" destId="{E0005A95-F360-493D-B9D4-E8D3B60615CD}" srcOrd="2" destOrd="0" presId="urn:microsoft.com/office/officeart/2018/2/layout/IconVerticalSolidList"/>
    <dgm:cxn modelId="{1D5CEC37-316A-4451-A76D-350656DF5E4B}" type="presParOf" srcId="{5DC46239-5D5E-4372-9618-68FF60C3AEB1}" destId="{AF173AF9-11B6-4D8C-B12F-9507635FBE37}" srcOrd="3" destOrd="0" presId="urn:microsoft.com/office/officeart/2018/2/layout/IconVerticalSolidList"/>
    <dgm:cxn modelId="{83EF7D13-B43F-4822-A16F-1ECEC2A1394A}" type="presParOf" srcId="{F2A1D96A-B348-402C-A816-14765AC10C84}" destId="{3546A634-0280-42E7-95E2-174DD40948E8}" srcOrd="3" destOrd="0" presId="urn:microsoft.com/office/officeart/2018/2/layout/IconVerticalSolidList"/>
    <dgm:cxn modelId="{83FD2BD9-EFFA-4591-A2CA-2456DD256FD1}" type="presParOf" srcId="{F2A1D96A-B348-402C-A816-14765AC10C84}" destId="{E1DF67D5-BAFE-4BDF-8707-3B3F52B8E1EC}" srcOrd="4" destOrd="0" presId="urn:microsoft.com/office/officeart/2018/2/layout/IconVerticalSolidList"/>
    <dgm:cxn modelId="{502F257B-9DB2-44A2-85B1-D4FA0FD5897F}" type="presParOf" srcId="{E1DF67D5-BAFE-4BDF-8707-3B3F52B8E1EC}" destId="{D7897AF4-DE7F-4E7F-B6FE-3EBA1F2F8397}" srcOrd="0" destOrd="0" presId="urn:microsoft.com/office/officeart/2018/2/layout/IconVerticalSolidList"/>
    <dgm:cxn modelId="{C0D7C004-FA58-49D5-974C-2CF2C1008276}" type="presParOf" srcId="{E1DF67D5-BAFE-4BDF-8707-3B3F52B8E1EC}" destId="{45DE9358-DC57-4D2A-9320-AEF4606E8833}" srcOrd="1" destOrd="0" presId="urn:microsoft.com/office/officeart/2018/2/layout/IconVerticalSolidList"/>
    <dgm:cxn modelId="{E3761823-E857-46FE-B43A-5185CF9D2B7F}" type="presParOf" srcId="{E1DF67D5-BAFE-4BDF-8707-3B3F52B8E1EC}" destId="{3EFA3B4C-00D7-4CBF-A95C-0AAA5CEE0561}" srcOrd="2" destOrd="0" presId="urn:microsoft.com/office/officeart/2018/2/layout/IconVerticalSolidList"/>
    <dgm:cxn modelId="{92A12793-1962-4994-BA0C-82014AED9D9C}" type="presParOf" srcId="{E1DF67D5-BAFE-4BDF-8707-3B3F52B8E1EC}" destId="{62AE2CE2-916B-4AAE-8B2D-AC9F988CF5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E3EE4-A5BA-4330-B8B3-AA834224D3F0}">
      <dsp:nvSpPr>
        <dsp:cNvPr id="0" name=""/>
        <dsp:cNvSpPr/>
      </dsp:nvSpPr>
      <dsp:spPr>
        <a:xfrm>
          <a:off x="624451" y="204800"/>
          <a:ext cx="1852875" cy="18528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AE0BD-CDF3-4FAB-8C70-208C0909F1C1}">
      <dsp:nvSpPr>
        <dsp:cNvPr id="0" name=""/>
        <dsp:cNvSpPr/>
      </dsp:nvSpPr>
      <dsp:spPr>
        <a:xfrm>
          <a:off x="1019326" y="599675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7721A-0CD5-4B57-8789-04D109493BB9}">
      <dsp:nvSpPr>
        <dsp:cNvPr id="0" name=""/>
        <dsp:cNvSpPr/>
      </dsp:nvSpPr>
      <dsp:spPr>
        <a:xfrm>
          <a:off x="32139" y="2634800"/>
          <a:ext cx="3037500" cy="197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900" kern="1200" dirty="0"/>
            <a:t>Público objetivo: </a:t>
          </a:r>
          <a:endParaRPr lang="en-US" sz="2900" kern="1200" dirty="0"/>
        </a:p>
      </dsp:txBody>
      <dsp:txXfrm>
        <a:off x="32139" y="2634800"/>
        <a:ext cx="3037500" cy="1976224"/>
      </dsp:txXfrm>
    </dsp:sp>
    <dsp:sp modelId="{14C0710D-DF25-4D02-8AC8-BCB557635BDF}">
      <dsp:nvSpPr>
        <dsp:cNvPr id="0" name=""/>
        <dsp:cNvSpPr/>
      </dsp:nvSpPr>
      <dsp:spPr>
        <a:xfrm>
          <a:off x="5303264" y="204800"/>
          <a:ext cx="1852875" cy="18528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89806-B8BE-40EC-BCFA-AC5B36B52E5D}">
      <dsp:nvSpPr>
        <dsp:cNvPr id="0" name=""/>
        <dsp:cNvSpPr/>
      </dsp:nvSpPr>
      <dsp:spPr>
        <a:xfrm>
          <a:off x="5698139" y="599675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C5DD2-9410-4AF4-A30C-0F764DF30EF0}">
      <dsp:nvSpPr>
        <dsp:cNvPr id="0" name=""/>
        <dsp:cNvSpPr/>
      </dsp:nvSpPr>
      <dsp:spPr>
        <a:xfrm>
          <a:off x="3601201" y="2634800"/>
          <a:ext cx="5257001" cy="197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400" kern="1200" dirty="0"/>
            <a:t>Instituciones privadas, públicas y concertadas con el gobierno, en áreas urbanas y rurales con clases de Educación Infantil, tanto de guardería como de preescolar evaluadas de forma muestral.</a:t>
          </a:r>
          <a:endParaRPr lang="en-US" sz="2400" kern="1200" dirty="0"/>
        </a:p>
      </dsp:txBody>
      <dsp:txXfrm>
        <a:off x="3601201" y="2634800"/>
        <a:ext cx="5257001" cy="1976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E7915-3FE7-41C1-8D30-D7AB846EAB46}">
      <dsp:nvSpPr>
        <dsp:cNvPr id="0" name=""/>
        <dsp:cNvSpPr/>
      </dsp:nvSpPr>
      <dsp:spPr>
        <a:xfrm>
          <a:off x="0" y="2031"/>
          <a:ext cx="10460887" cy="10392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44B49-F9ED-4894-B8DC-6F3DB06C7584}">
      <dsp:nvSpPr>
        <dsp:cNvPr id="0" name=""/>
        <dsp:cNvSpPr/>
      </dsp:nvSpPr>
      <dsp:spPr>
        <a:xfrm>
          <a:off x="314362" y="235854"/>
          <a:ext cx="572126" cy="57156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56D9-8235-4F35-86B3-B8AC26BB899F}">
      <dsp:nvSpPr>
        <dsp:cNvPr id="0" name=""/>
        <dsp:cNvSpPr/>
      </dsp:nvSpPr>
      <dsp:spPr>
        <a:xfrm>
          <a:off x="1200850" y="2031"/>
          <a:ext cx="9100633" cy="104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91" tIns="110091" rIns="110091" bIns="11009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+mn-lt"/>
            </a:rPr>
            <a:t>Incluir nuevos constructos que abarquen temas de los ejes de calidad de la Educación que aún no se han abordado en los cuestionarios del Saeb.</a:t>
          </a:r>
          <a:endParaRPr lang="en-US" sz="2000" kern="1200" dirty="0">
            <a:latin typeface="+mn-lt"/>
          </a:endParaRPr>
        </a:p>
      </dsp:txBody>
      <dsp:txXfrm>
        <a:off x="1200850" y="2031"/>
        <a:ext cx="9100633" cy="1040229"/>
      </dsp:txXfrm>
    </dsp:sp>
    <dsp:sp modelId="{E327B631-2B7F-4059-BD28-A0F02683F97B}">
      <dsp:nvSpPr>
        <dsp:cNvPr id="0" name=""/>
        <dsp:cNvSpPr/>
      </dsp:nvSpPr>
      <dsp:spPr>
        <a:xfrm>
          <a:off x="0" y="1250307"/>
          <a:ext cx="10460887" cy="10392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92B11-934B-4C8C-8450-BC3998A8F3CB}">
      <dsp:nvSpPr>
        <dsp:cNvPr id="0" name=""/>
        <dsp:cNvSpPr/>
      </dsp:nvSpPr>
      <dsp:spPr>
        <a:xfrm>
          <a:off x="314362" y="1484130"/>
          <a:ext cx="572126" cy="57156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73AF9-11B6-4D8C-B12F-9507635FBE37}">
      <dsp:nvSpPr>
        <dsp:cNvPr id="0" name=""/>
        <dsp:cNvSpPr/>
      </dsp:nvSpPr>
      <dsp:spPr>
        <a:xfrm>
          <a:off x="1200850" y="1250307"/>
          <a:ext cx="9100633" cy="104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91" tIns="110091" rIns="110091" bIns="11009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effectLst/>
            </a:rPr>
            <a:t>Alinear los instrumentos de Evaluación de la Educación Infantil con los nuevos Parámetros Nacionales de Calidad y las metas del PNE 2024-2034.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200850" y="1250307"/>
        <a:ext cx="9100633" cy="1040229"/>
      </dsp:txXfrm>
    </dsp:sp>
    <dsp:sp modelId="{D7897AF4-DE7F-4E7F-B6FE-3EBA1F2F8397}">
      <dsp:nvSpPr>
        <dsp:cNvPr id="0" name=""/>
        <dsp:cNvSpPr/>
      </dsp:nvSpPr>
      <dsp:spPr>
        <a:xfrm>
          <a:off x="0" y="2498582"/>
          <a:ext cx="10460887" cy="10392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E9358-DC57-4D2A-9320-AEF4606E8833}">
      <dsp:nvSpPr>
        <dsp:cNvPr id="0" name=""/>
        <dsp:cNvSpPr/>
      </dsp:nvSpPr>
      <dsp:spPr>
        <a:xfrm>
          <a:off x="314362" y="2732406"/>
          <a:ext cx="572126" cy="57156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E2CE2-916B-4AAE-8B2D-AC9F988CF50B}">
      <dsp:nvSpPr>
        <dsp:cNvPr id="0" name=""/>
        <dsp:cNvSpPr/>
      </dsp:nvSpPr>
      <dsp:spPr>
        <a:xfrm>
          <a:off x="1200850" y="2498582"/>
          <a:ext cx="9100633" cy="104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91" tIns="110091" rIns="110091" bIns="11009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effectLst/>
            </a:rPr>
            <a:t>Desarrollar metodologías complementarias a los cuestionarios, como el uso de una evaluación externa de muestra con el objetivo de recopilar información más detallada sobre las prácticas pedagógicas y las infraestructuras de las instituciones in situ.</a:t>
          </a:r>
        </a:p>
      </dsp:txBody>
      <dsp:txXfrm>
        <a:off x="1200850" y="2498582"/>
        <a:ext cx="9100633" cy="1040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69487A4-5B8B-4887-B2E2-C7B9DC7FA3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53773F-A3D2-48A0-9B1B-961DBE25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8C1BB7DA-FD4D-40C5-AABA-F45971453E1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00F169-3C6C-440B-90B2-C5F6EDDE80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9B226B4-DBF5-4AC5-93F6-FE84ADCBA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3A990F47-59CC-4F88-BA99-CC138100E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202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A5BD9CC0-8459-47B4-9ED9-B4FD478DAC1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813866"/>
            <a:ext cx="5501640" cy="393861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96EAD60C-0DD5-4BE1-9FB2-7A7650121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76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Financiación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AD60C-0DD5-4BE1-9FB2-7A76501210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36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AD60C-0DD5-4BE1-9FB2-7A765012106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5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AD60C-0DD5-4BE1-9FB2-7A765012106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01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6BEC18D-1177-440E-B448-950E74025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74" y="6192976"/>
            <a:ext cx="2557835" cy="464167"/>
          </a:xfrm>
          <a:prstGeom prst="rect">
            <a:avLst/>
          </a:prstGeom>
        </p:spPr>
      </p:pic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745AD588-1E6C-4A0B-AEFA-26F96A50AC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43" y="787312"/>
            <a:ext cx="4288774" cy="10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6EA5979-07B7-4730-8D0A-8C202FCB2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74" y="6192976"/>
            <a:ext cx="2557835" cy="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6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14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3627894-846F-46B9-9E92-4ADC6DA36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4177434-D9B8-4E6C-B1BF-BC1C72DA6A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4749" y="199505"/>
            <a:ext cx="5367251" cy="561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74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E54C4C-8332-4B78-B8BC-9228FB62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56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3627894-846F-46B9-9E92-4ADC6DA36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4177434-D9B8-4E6C-B1BF-BC1C72DA6A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4749" y="199505"/>
            <a:ext cx="5367251" cy="561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48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8487159-E370-4F5A-B483-501896791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560313-7CAA-4182-8FB0-CF7EBCD0083C}"/>
              </a:ext>
            </a:extLst>
          </p:cNvPr>
          <p:cNvSpPr/>
          <p:nvPr userDrawn="1"/>
        </p:nvSpPr>
        <p:spPr>
          <a:xfrm>
            <a:off x="340822" y="266008"/>
            <a:ext cx="5644342" cy="5623560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98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A86E546-2EBC-4819-BFFA-D3A6C6D38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F91CA42-8AC5-41D5-9C9D-F2862445309D}"/>
              </a:ext>
            </a:extLst>
          </p:cNvPr>
          <p:cNvSpPr/>
          <p:nvPr userDrawn="1"/>
        </p:nvSpPr>
        <p:spPr>
          <a:xfrm>
            <a:off x="324196" y="785556"/>
            <a:ext cx="11421688" cy="54032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32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E13E3B-56F4-45A2-937E-8B6FC31A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D76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A869D0-3679-489B-84A6-E01D8E884B52}"/>
              </a:ext>
            </a:extLst>
          </p:cNvPr>
          <p:cNvSpPr/>
          <p:nvPr userDrawn="1"/>
        </p:nvSpPr>
        <p:spPr>
          <a:xfrm>
            <a:off x="324196" y="785556"/>
            <a:ext cx="11421688" cy="54032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079B886-F596-4C50-B9C8-43714FB09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1"/>
          <a:stretch/>
        </p:blipFill>
        <p:spPr>
          <a:xfrm>
            <a:off x="324196" y="6192976"/>
            <a:ext cx="648393" cy="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E13E3B-56F4-45A2-937E-8B6FC31A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D76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AA6847D-22F7-4E07-B95C-DDD52697A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1"/>
          <a:stretch/>
        </p:blipFill>
        <p:spPr>
          <a:xfrm>
            <a:off x="324196" y="6192976"/>
            <a:ext cx="648393" cy="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2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D7F720-31AB-4053-84A1-144738036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7840" y="61790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7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2" r:id="rId3"/>
    <p:sldLayoutId id="2147483655" r:id="rId4"/>
    <p:sldLayoutId id="2147483657" r:id="rId5"/>
    <p:sldLayoutId id="214748365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79BF56D-A8D3-4B16-A8B5-AA613F06CFED}"/>
              </a:ext>
            </a:extLst>
          </p:cNvPr>
          <p:cNvSpPr txBox="1"/>
          <p:nvPr/>
        </p:nvSpPr>
        <p:spPr>
          <a:xfrm>
            <a:off x="494519" y="2793279"/>
            <a:ext cx="10786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err="1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Evaluación</a:t>
            </a:r>
            <a:r>
              <a:rPr lang="pt-BR" sz="4800" b="1" dirty="0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 </a:t>
            </a:r>
            <a:r>
              <a:rPr lang="pt-BR" sz="4800" b="1" dirty="0" err="1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</a:t>
            </a:r>
            <a:r>
              <a:rPr lang="pt-BR" sz="4800" b="1" dirty="0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sz="4800" b="1" dirty="0" err="1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Primera</a:t>
            </a:r>
            <a:r>
              <a:rPr lang="pt-BR" sz="4800" b="1" dirty="0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sz="4800" b="1" dirty="0" err="1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Infancia</a:t>
            </a:r>
            <a:r>
              <a:rPr lang="pt-BR" sz="4800" b="1" dirty="0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sz="4800" b="1" dirty="0" err="1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</a:t>
            </a:r>
            <a:r>
              <a:rPr lang="pt-BR" sz="4800" b="1" dirty="0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Brasil.</a:t>
            </a:r>
            <a:endParaRPr lang="pt-BR" sz="4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B4FC54-989F-4AB9-B3A1-7CAAF7CD11EB}"/>
              </a:ext>
            </a:extLst>
          </p:cNvPr>
          <p:cNvSpPr txBox="1"/>
          <p:nvPr/>
        </p:nvSpPr>
        <p:spPr>
          <a:xfrm>
            <a:off x="1622912" y="4362939"/>
            <a:ext cx="852940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Verdana"/>
                <a:cs typeface="Calibri"/>
              </a:rPr>
              <a:t>Una mirada desde </a:t>
            </a:r>
            <a:r>
              <a:rPr lang="pt-BR" sz="2400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Verdana"/>
                <a:cs typeface="Calibri"/>
              </a:rPr>
              <a:t>el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Verdana"/>
                <a:cs typeface="Calibri"/>
              </a:rPr>
              <a:t> Sistema Nacional de </a:t>
            </a:r>
            <a:r>
              <a:rPr lang="pt-BR" sz="2400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Verdana"/>
                <a:cs typeface="Calibri"/>
              </a:rPr>
              <a:t>Evaluación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Verdana"/>
                <a:cs typeface="Calibri"/>
              </a:rPr>
              <a:t> de  </a:t>
            </a:r>
            <a:r>
              <a:rPr lang="pt-BR" sz="2400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Verdana"/>
                <a:cs typeface="Calibri"/>
              </a:rPr>
              <a:t>Educación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Verdana"/>
                <a:cs typeface="Calibri"/>
              </a:rPr>
              <a:t> Básica - Saeb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26A494-B2D8-4277-B238-15B9000C2156}"/>
              </a:ext>
            </a:extLst>
          </p:cNvPr>
          <p:cNvSpPr txBox="1"/>
          <p:nvPr/>
        </p:nvSpPr>
        <p:spPr>
          <a:xfrm>
            <a:off x="376874" y="5481557"/>
            <a:ext cx="81976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266700" algn="l"/>
              </a:tabLst>
            </a:pPr>
            <a:r>
              <a:rPr lang="pt-BR" dirty="0">
                <a:solidFill>
                  <a:srgbClr val="262626"/>
                </a:solidFill>
                <a:latin typeface="Arial" panose="020B0604020202020204" pitchFamily="34" charset="0"/>
              </a:rPr>
              <a:t>Débora Torquato de Almeida</a:t>
            </a:r>
          </a:p>
          <a:p>
            <a:pPr>
              <a:tabLst>
                <a:tab pos="266700" algn="l"/>
              </a:tabLst>
            </a:pPr>
            <a:r>
              <a:rPr lang="pt-BR" dirty="0">
                <a:solidFill>
                  <a:srgbClr val="262626"/>
                </a:solidFill>
                <a:latin typeface="Arial" panose="020B0604020202020204" pitchFamily="34" charset="0"/>
              </a:rPr>
              <a:t>Instituto Nacional de Estudos e Pesquisas Educacionais Anísio Teixeira</a:t>
            </a:r>
          </a:p>
          <a:p>
            <a:pPr>
              <a:tabLst>
                <a:tab pos="266700" algn="l"/>
              </a:tabLst>
            </a:pPr>
            <a:r>
              <a:rPr lang="es-ES" sz="18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Coordinación General del Sistema de Evaluación de la Educación Básica</a:t>
            </a:r>
            <a:endParaRPr lang="pt-BR" dirty="0">
              <a:cs typeface="Arial" panose="020B0604020202020204" pitchFamily="34" charset="0"/>
            </a:endParaRPr>
          </a:p>
          <a:p>
            <a:pPr>
              <a:tabLst>
                <a:tab pos="266700" algn="l"/>
              </a:tabLst>
            </a:pPr>
            <a:r>
              <a:rPr lang="pt-BR" dirty="0">
                <a:ea typeface="Verdana"/>
                <a:cs typeface="Calibri"/>
              </a:rPr>
              <a:t>San Andrés| 04/04/2024</a:t>
            </a:r>
            <a:endParaRPr lang="pt-BR" b="1" dirty="0"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55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2E08A89-1B84-C6FF-85E0-D7CF2F8B43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D0AF81C-7EF6-E7C6-A2A3-F30D6F718A70}"/>
              </a:ext>
            </a:extLst>
          </p:cNvPr>
          <p:cNvSpPr txBox="1">
            <a:spLocks/>
          </p:cNvSpPr>
          <p:nvPr/>
        </p:nvSpPr>
        <p:spPr>
          <a:xfrm>
            <a:off x="308753" y="-12157"/>
            <a:ext cx="9100206" cy="141332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Instrumentos de </a:t>
            </a:r>
            <a:r>
              <a:rPr lang="pt-BR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colecta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de </a:t>
            </a:r>
            <a:r>
              <a:rPr lang="pt-BR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datos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de </a:t>
            </a:r>
            <a:r>
              <a:rPr lang="pt-BR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la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pt-BR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Educación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Infantil </a:t>
            </a:r>
            <a:b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0EE77DB-5E06-B18C-A572-298451489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680" y="987823"/>
            <a:ext cx="3630126" cy="555637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0440F9A-F68B-E116-7F0F-483BB48F2300}"/>
              </a:ext>
            </a:extLst>
          </p:cNvPr>
          <p:cNvSpPr txBox="1"/>
          <p:nvPr/>
        </p:nvSpPr>
        <p:spPr>
          <a:xfrm>
            <a:off x="1188939" y="1166842"/>
            <a:ext cx="490012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800" dirty="0">
              <a:latin typeface="inherit"/>
            </a:endParaRPr>
          </a:p>
          <a:p>
            <a:r>
              <a:rPr lang="es-ES" sz="2800" dirty="0">
                <a:latin typeface="inherit"/>
              </a:rPr>
              <a:t>Se enviaron cuestionarios electrónicos por email para:</a:t>
            </a:r>
          </a:p>
          <a:p>
            <a:endParaRPr lang="es-ES" sz="2800" dirty="0">
              <a:latin typeface="inheri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</a:rPr>
              <a:t>5.568 </a:t>
            </a:r>
            <a:r>
              <a:rPr lang="es-ES" sz="2800" dirty="0">
                <a:latin typeface="inherit"/>
              </a:rPr>
              <a:t>Secretarios Municipales de Educación;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</a:rPr>
              <a:t>62.927 </a:t>
            </a:r>
            <a:r>
              <a:rPr lang="es-ES" sz="2800" dirty="0">
                <a:latin typeface="inherit"/>
              </a:rPr>
              <a:t>Directores de escuelas;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inherit"/>
              </a:rPr>
              <a:t>Profesionales de educación infantil.</a:t>
            </a:r>
          </a:p>
          <a:p>
            <a:endParaRPr lang="es-ES" sz="240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34777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2E08A89-1B84-C6FF-85E0-D7CF2F8B43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D0AF81C-7EF6-E7C6-A2A3-F30D6F718A70}"/>
              </a:ext>
            </a:extLst>
          </p:cNvPr>
          <p:cNvSpPr txBox="1">
            <a:spLocks/>
          </p:cNvSpPr>
          <p:nvPr/>
        </p:nvSpPr>
        <p:spPr>
          <a:xfrm>
            <a:off x="308753" y="-781413"/>
            <a:ext cx="9100206" cy="141332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Temas abordados nos questionários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440F9A-F68B-E116-7F0F-483BB48F2300}"/>
              </a:ext>
            </a:extLst>
          </p:cNvPr>
          <p:cNvSpPr txBox="1"/>
          <p:nvPr/>
        </p:nvSpPr>
        <p:spPr>
          <a:xfrm>
            <a:off x="296433" y="1166842"/>
            <a:ext cx="3346851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inherit"/>
              </a:rPr>
              <a:t>Director Municipal de Educación</a:t>
            </a:r>
          </a:p>
          <a:p>
            <a:endParaRPr lang="es-ES" sz="2400" dirty="0">
              <a:latin typeface="inheri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Información personal y experiencia laboral;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Organización y planificación;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Educación infantil;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Educación primaria;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Evaluación educativa;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Plan de carrera;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Evaluación del instrumento.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inherit"/>
            </a:endParaRPr>
          </a:p>
          <a:p>
            <a:endParaRPr lang="es-ES" sz="2400" dirty="0">
              <a:latin typeface="inherit"/>
            </a:endParaRPr>
          </a:p>
          <a:p>
            <a:endParaRPr lang="es-ES" sz="2400" dirty="0">
              <a:latin typeface="inherit"/>
            </a:endParaRPr>
          </a:p>
          <a:p>
            <a:endParaRPr lang="es-ES" sz="2400" dirty="0">
              <a:latin typeface="inherit"/>
            </a:endParaRPr>
          </a:p>
          <a:p>
            <a:endParaRPr lang="es-ES" sz="2400" dirty="0">
              <a:latin typeface="inherit"/>
            </a:endParaRPr>
          </a:p>
          <a:p>
            <a:endParaRPr lang="es-ES" sz="2400" dirty="0">
              <a:latin typeface="inherit"/>
            </a:endParaRPr>
          </a:p>
          <a:p>
            <a:endParaRPr lang="es-ES" sz="2400" dirty="0">
              <a:latin typeface="inheri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1A7DCA-7C74-C2E2-0B7D-3BA51BFB9B81}"/>
              </a:ext>
            </a:extLst>
          </p:cNvPr>
          <p:cNvSpPr txBox="1"/>
          <p:nvPr/>
        </p:nvSpPr>
        <p:spPr>
          <a:xfrm>
            <a:off x="4026171" y="1232158"/>
            <a:ext cx="368153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inherit"/>
              </a:rPr>
              <a:t>Director de la Escuela</a:t>
            </a:r>
          </a:p>
          <a:p>
            <a:endParaRPr lang="es-ES" sz="2400" dirty="0">
              <a:latin typeface="inheri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Caracterización general de la escuela;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Información personal y condiciones de trabajo;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Recursos e infraestructura;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Gestión y participación;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inherit"/>
              </a:rPr>
              <a:t>Evaluación del instrumento.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28CBB0-DA6D-CE0C-9379-73936558D0FB}"/>
              </a:ext>
            </a:extLst>
          </p:cNvPr>
          <p:cNvSpPr txBox="1"/>
          <p:nvPr/>
        </p:nvSpPr>
        <p:spPr>
          <a:xfrm>
            <a:off x="8279295" y="1268446"/>
            <a:ext cx="334685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Profesor</a:t>
            </a:r>
          </a:p>
          <a:p>
            <a:pPr algn="l"/>
            <a:endParaRPr lang="es-E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Información general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Formación profesional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Experiencia laboral y condiciones de trabajo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Caracterización del grupo y del aula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Materiales y recursos pedagógicos</a:t>
            </a:r>
          </a:p>
        </p:txBody>
      </p:sp>
    </p:spTree>
    <p:extLst>
      <p:ext uri="{BB962C8B-B14F-4D97-AF65-F5344CB8AC3E}">
        <p14:creationId xmlns:p14="http://schemas.microsoft.com/office/powerpoint/2010/main" val="313442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226A7F1-A1B3-4BD2-9FAE-02CCE3EC4120}"/>
              </a:ext>
            </a:extLst>
          </p:cNvPr>
          <p:cNvSpPr txBox="1"/>
          <p:nvPr/>
        </p:nvSpPr>
        <p:spPr>
          <a:xfrm>
            <a:off x="804672" y="640080"/>
            <a:ext cx="3282696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ESCOPO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BF8150E-19E8-49E2-BAD3-FBBB38F84E76}"/>
              </a:ext>
            </a:extLst>
          </p:cNvPr>
          <p:cNvSpPr txBox="1">
            <a:spLocks/>
          </p:cNvSpPr>
          <p:nvPr/>
        </p:nvSpPr>
        <p:spPr>
          <a:xfrm>
            <a:off x="535243" y="79380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9181029-99E3-0CB8-B4E7-9AFC99B08DF8}"/>
              </a:ext>
            </a:extLst>
          </p:cNvPr>
          <p:cNvSpPr txBox="1">
            <a:spLocks/>
          </p:cNvSpPr>
          <p:nvPr/>
        </p:nvSpPr>
        <p:spPr>
          <a:xfrm>
            <a:off x="2275810" y="827104"/>
            <a:ext cx="85272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lang="es-ES" sz="4000" b="1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Desafíos para </a:t>
            </a:r>
            <a:r>
              <a:rPr lang="es-ES" sz="4000" b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la evaluación de la Primera </a:t>
            </a:r>
            <a:r>
              <a:rPr lang="es-ES" sz="4000" b="1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Infancia en la edición del Saeb 2025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7" name="CaixaDeTexto 4">
            <a:extLst>
              <a:ext uri="{FF2B5EF4-FFF2-40B4-BE49-F238E27FC236}">
                <a16:creationId xmlns:a16="http://schemas.microsoft.com/office/drawing/2014/main" id="{F51FA779-029E-F1AC-7DB8-14FD5C18F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66539"/>
              </p:ext>
            </p:extLst>
          </p:nvPr>
        </p:nvGraphicFramePr>
        <p:xfrm>
          <a:off x="1039992" y="2499032"/>
          <a:ext cx="10460887" cy="354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58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BF5F28-CD75-4ED6-971D-21CE947B57CA}"/>
              </a:ext>
            </a:extLst>
          </p:cNvPr>
          <p:cNvSpPr txBox="1"/>
          <p:nvPr/>
        </p:nvSpPr>
        <p:spPr>
          <a:xfrm>
            <a:off x="2213093" y="463090"/>
            <a:ext cx="778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Consulte 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portal 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gov.br/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inep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siga 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nuestras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redes 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sociales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E3D111-4BCE-4013-A418-4D88A9CD355B}"/>
              </a:ext>
            </a:extLst>
          </p:cNvPr>
          <p:cNvSpPr txBox="1"/>
          <p:nvPr/>
        </p:nvSpPr>
        <p:spPr>
          <a:xfrm>
            <a:off x="4750836" y="4047460"/>
            <a:ext cx="216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Contactos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33C87B-A584-4ED2-98F7-962CDA5C041B}"/>
              </a:ext>
            </a:extLst>
          </p:cNvPr>
          <p:cNvSpPr txBox="1"/>
          <p:nvPr/>
        </p:nvSpPr>
        <p:spPr>
          <a:xfrm>
            <a:off x="2008287" y="4544435"/>
            <a:ext cx="76495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sistemasaeb@inep.gov.br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saeb.questionarios@inep.gov.br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82FBD72D-7EE8-4A40-82C6-DDE3496AF55B}"/>
              </a:ext>
            </a:extLst>
          </p:cNvPr>
          <p:cNvGrpSpPr/>
          <p:nvPr/>
        </p:nvGrpSpPr>
        <p:grpSpPr>
          <a:xfrm>
            <a:off x="2263886" y="1227458"/>
            <a:ext cx="7664228" cy="537590"/>
            <a:chOff x="3104141" y="1013202"/>
            <a:chExt cx="7664228" cy="537590"/>
          </a:xfrm>
        </p:grpSpPr>
        <p:pic>
          <p:nvPicPr>
            <p:cNvPr id="8" name="Imagem 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CF1516F-E4B3-424A-BF63-66845223F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3D76">
                  <a:tint val="45000"/>
                  <a:satMod val="400000"/>
                </a:srgbClr>
              </a:duotone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32" y="1013202"/>
              <a:ext cx="298691" cy="298691"/>
            </a:xfrm>
            <a:prstGeom prst="rect">
              <a:avLst/>
            </a:prstGeom>
          </p:spPr>
        </p:pic>
        <p:pic>
          <p:nvPicPr>
            <p:cNvPr id="10" name="Imagem 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CB35E24-A4F9-49D3-BEDA-FDD88886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505" y="1013481"/>
              <a:ext cx="298131" cy="298131"/>
            </a:xfrm>
            <a:prstGeom prst="rect">
              <a:avLst/>
            </a:prstGeom>
          </p:spPr>
        </p:pic>
        <p:pic>
          <p:nvPicPr>
            <p:cNvPr id="12" name="Imagem 11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041976D-A076-43A8-AE61-A115DE03F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627" y="1013481"/>
              <a:ext cx="298131" cy="298131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6900D1D5-9649-49F7-9862-D4C3F4421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3881" y="1013202"/>
              <a:ext cx="298691" cy="298691"/>
            </a:xfrm>
            <a:prstGeom prst="rect">
              <a:avLst/>
            </a:prstGeom>
          </p:spPr>
        </p:pic>
        <p:pic>
          <p:nvPicPr>
            <p:cNvPr id="16" name="Imagem 1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C8C3D29-8F20-4A59-A3DF-D9DD97B8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967" y="1013202"/>
              <a:ext cx="298691" cy="298691"/>
            </a:xfrm>
            <a:prstGeom prst="rect">
              <a:avLst/>
            </a:prstGeom>
          </p:spPr>
        </p:pic>
        <p:pic>
          <p:nvPicPr>
            <p:cNvPr id="18" name="Imagem 1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EA9A98B0-F756-41AF-8217-63FBC5C6E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176" y="1013481"/>
              <a:ext cx="298131" cy="298131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E9B83397-1D5A-44A9-858B-83656F7A0059}"/>
                </a:ext>
              </a:extLst>
            </p:cNvPr>
            <p:cNvGrpSpPr/>
            <p:nvPr/>
          </p:nvGrpSpPr>
          <p:grpSpPr>
            <a:xfrm>
              <a:off x="9013759" y="1013202"/>
              <a:ext cx="298691" cy="298691"/>
              <a:chOff x="7054313" y="1122181"/>
              <a:chExt cx="346249" cy="346249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06319A8A-A86B-45C6-862E-D660105DD16D}"/>
                  </a:ext>
                </a:extLst>
              </p:cNvPr>
              <p:cNvSpPr/>
              <p:nvPr/>
            </p:nvSpPr>
            <p:spPr>
              <a:xfrm>
                <a:off x="7054313" y="1122181"/>
                <a:ext cx="346249" cy="346249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22E49C19-9E23-4869-832B-2BE188E5E030}"/>
                  </a:ext>
                </a:extLst>
              </p:cNvPr>
              <p:cNvSpPr/>
              <p:nvPr/>
            </p:nvSpPr>
            <p:spPr>
              <a:xfrm>
                <a:off x="7134863" y="1263837"/>
                <a:ext cx="68207" cy="682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097FEA21-3052-4772-9793-A3A3EA0D24CC}"/>
                  </a:ext>
                </a:extLst>
              </p:cNvPr>
              <p:cNvSpPr/>
              <p:nvPr/>
            </p:nvSpPr>
            <p:spPr>
              <a:xfrm>
                <a:off x="7248391" y="1263837"/>
                <a:ext cx="68207" cy="682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CF64C8D-B832-4417-8D83-0599D22005D5}"/>
                </a:ext>
              </a:extLst>
            </p:cNvPr>
            <p:cNvSpPr txBox="1"/>
            <p:nvPr/>
          </p:nvSpPr>
          <p:spPr>
            <a:xfrm>
              <a:off x="3104141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@Inep.oficial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2E0EEB8D-C398-4B64-A017-F54EBCE6CBA3}"/>
                </a:ext>
              </a:extLst>
            </p:cNvPr>
            <p:cNvSpPr txBox="1"/>
            <p:nvPr/>
          </p:nvSpPr>
          <p:spPr>
            <a:xfrm>
              <a:off x="4225676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@Inep_oficial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3549647-D3EF-4B0E-90EA-911D3FDE0C36}"/>
                </a:ext>
              </a:extLst>
            </p:cNvPr>
            <p:cNvSpPr txBox="1"/>
            <p:nvPr/>
          </p:nvSpPr>
          <p:spPr>
            <a:xfrm>
              <a:off x="5341120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@Inep_oficial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8DC1DC90-1826-4B3E-93EB-038EC5305A92}"/>
                </a:ext>
              </a:extLst>
            </p:cNvPr>
            <p:cNvSpPr txBox="1"/>
            <p:nvPr/>
          </p:nvSpPr>
          <p:spPr>
            <a:xfrm>
              <a:off x="6451022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@Inepoficial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9B890B6-CE3A-48C3-BBDD-EF11BB358440}"/>
                </a:ext>
              </a:extLst>
            </p:cNvPr>
            <p:cNvSpPr txBox="1"/>
            <p:nvPr/>
          </p:nvSpPr>
          <p:spPr>
            <a:xfrm>
              <a:off x="7545204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@Inep_oficial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78F35FB-340C-4B9F-93DC-EBB08E358DBF}"/>
                </a:ext>
              </a:extLst>
            </p:cNvPr>
            <p:cNvSpPr txBox="1"/>
            <p:nvPr/>
          </p:nvSpPr>
          <p:spPr>
            <a:xfrm>
              <a:off x="8667524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@Inep_Oficial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B6A3A86B-C569-4341-BF9D-3C0A0BE13390}"/>
                </a:ext>
              </a:extLst>
            </p:cNvPr>
            <p:cNvSpPr txBox="1"/>
            <p:nvPr/>
          </p:nvSpPr>
          <p:spPr>
            <a:xfrm>
              <a:off x="9779541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@Inep_oficial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18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D80C66-9358-8E93-B837-F7FE14B11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FA56A6FF-9A68-4F03-AA80-BE0D31C68DA8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2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9F7400-6BFA-92B6-586C-BC017751EE38}"/>
              </a:ext>
            </a:extLst>
          </p:cNvPr>
          <p:cNvSpPr txBox="1"/>
          <p:nvPr/>
        </p:nvSpPr>
        <p:spPr>
          <a:xfrm>
            <a:off x="300368" y="766732"/>
            <a:ext cx="747928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La Enmienda Constitucional de 2009 hizo obligatoria la educación a partir de los 4 años;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Documentos como los Parámetros Nacionales de Calidad para la Educación Infantil y el Marco Legal de la Primera Infancia contribuyeron a definir criterios de calidad;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El Plan Nacional de Educación estableció metas y estrategias, incluida la evaluación periódica de la calidad de la educación infantil;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El nuevo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Fundeb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de 2021, previó la evaluación muestral de la educación infantil cada dos años.</a:t>
            </a:r>
            <a:endParaRPr lang="es-ES" altLang="pt-BR" dirty="0">
              <a:solidFill>
                <a:srgbClr val="202124"/>
              </a:solidFill>
              <a:latin typeface="inheri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9A9C4E-8512-31CE-2C14-32D9F3607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942" y="1748677"/>
            <a:ext cx="3867690" cy="320084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7733BE6-11AC-42A5-7A60-B777404F53CD}"/>
              </a:ext>
            </a:extLst>
          </p:cNvPr>
          <p:cNvSpPr txBox="1"/>
          <p:nvPr/>
        </p:nvSpPr>
        <p:spPr>
          <a:xfrm>
            <a:off x="1058022" y="147707"/>
            <a:ext cx="8579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LEGISLACIÓN Y CALIDAD</a:t>
            </a:r>
          </a:p>
        </p:txBody>
      </p:sp>
    </p:spTree>
    <p:extLst>
      <p:ext uri="{BB962C8B-B14F-4D97-AF65-F5344CB8AC3E}">
        <p14:creationId xmlns:p14="http://schemas.microsoft.com/office/powerpoint/2010/main" val="375257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D80C66-9358-8E93-B837-F7FE14B11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FA56A6FF-9A68-4F03-AA80-BE0D31C68DA8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3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1DA9071-3E66-EA91-F011-E1211FC6990A}"/>
              </a:ext>
            </a:extLst>
          </p:cNvPr>
          <p:cNvGrpSpPr/>
          <p:nvPr/>
        </p:nvGrpSpPr>
        <p:grpSpPr>
          <a:xfrm>
            <a:off x="57927" y="229533"/>
            <a:ext cx="5719964" cy="5021943"/>
            <a:chOff x="0" y="-149880"/>
            <a:chExt cx="6825772" cy="4991703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4F03E8CD-B04A-CCE7-8082-069903AD792D}"/>
                </a:ext>
              </a:extLst>
            </p:cNvPr>
            <p:cNvGrpSpPr/>
            <p:nvPr/>
          </p:nvGrpSpPr>
          <p:grpSpPr>
            <a:xfrm>
              <a:off x="0" y="-149880"/>
              <a:ext cx="6825772" cy="4991703"/>
              <a:chOff x="0" y="-149880"/>
              <a:chExt cx="6825772" cy="4991703"/>
            </a:xfrm>
          </p:grpSpPr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22E0FFF7-E002-0AA6-281C-2449EA2C7F03}"/>
                  </a:ext>
                </a:extLst>
              </p:cNvPr>
              <p:cNvGrpSpPr/>
              <p:nvPr/>
            </p:nvGrpSpPr>
            <p:grpSpPr>
              <a:xfrm>
                <a:off x="0" y="-149880"/>
                <a:ext cx="6825772" cy="4991703"/>
                <a:chOff x="0" y="-149880"/>
                <a:chExt cx="6825772" cy="4991703"/>
              </a:xfrm>
            </p:grpSpPr>
            <p:grpSp>
              <p:nvGrpSpPr>
                <p:cNvPr id="4" name="Agrupar 3">
                  <a:extLst>
                    <a:ext uri="{FF2B5EF4-FFF2-40B4-BE49-F238E27FC236}">
                      <a16:creationId xmlns:a16="http://schemas.microsoft.com/office/drawing/2014/main" id="{2A5B62FF-DF8E-C9D0-30C6-3BB0A1C3EBB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825772" cy="4841823"/>
                  <a:chOff x="0" y="0"/>
                  <a:chExt cx="6825772" cy="4841823"/>
                </a:xfrm>
              </p:grpSpPr>
              <p:pic>
                <p:nvPicPr>
                  <p:cNvPr id="1026" name="Picture 2" descr="Geografia – Município, Estado e País – Conexão Escola SME">
                    <a:extLst>
                      <a:ext uri="{FF2B5EF4-FFF2-40B4-BE49-F238E27FC236}">
                        <a16:creationId xmlns:a16="http://schemas.microsoft.com/office/drawing/2014/main" id="{A5859D6B-3D00-C609-084D-8C81621616A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2" t="654" r="3686" b="4331"/>
                  <a:stretch/>
                </p:blipFill>
                <p:spPr bwMode="auto">
                  <a:xfrm>
                    <a:off x="0" y="0"/>
                    <a:ext cx="6825772" cy="48418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" name="Retângulo 2">
                    <a:extLst>
                      <a:ext uri="{FF2B5EF4-FFF2-40B4-BE49-F238E27FC236}">
                        <a16:creationId xmlns:a16="http://schemas.microsoft.com/office/drawing/2014/main" id="{AD3F06FF-859D-D0D7-2967-6D3F7535401C}"/>
                      </a:ext>
                    </a:extLst>
                  </p:cNvPr>
                  <p:cNvSpPr/>
                  <p:nvPr/>
                </p:nvSpPr>
                <p:spPr>
                  <a:xfrm>
                    <a:off x="2032000" y="0"/>
                    <a:ext cx="4659086" cy="609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5" name="Retângulo 4">
                  <a:extLst>
                    <a:ext uri="{FF2B5EF4-FFF2-40B4-BE49-F238E27FC236}">
                      <a16:creationId xmlns:a16="http://schemas.microsoft.com/office/drawing/2014/main" id="{12576CC2-0ACA-D2FB-353F-4862A7ED5785}"/>
                    </a:ext>
                  </a:extLst>
                </p:cNvPr>
                <p:cNvSpPr/>
                <p:nvPr/>
              </p:nvSpPr>
              <p:spPr>
                <a:xfrm>
                  <a:off x="530529" y="-149880"/>
                  <a:ext cx="1357086" cy="4546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5A35C71D-5CD1-1934-E24A-4D50C82D7918}"/>
                  </a:ext>
                </a:extLst>
              </p:cNvPr>
              <p:cNvSpPr/>
              <p:nvPr/>
            </p:nvSpPr>
            <p:spPr>
              <a:xfrm>
                <a:off x="2862482" y="1566749"/>
                <a:ext cx="936930" cy="4546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8E13233-EC0B-21EA-006B-F0D4714000E2}"/>
                </a:ext>
              </a:extLst>
            </p:cNvPr>
            <p:cNvSpPr/>
            <p:nvPr/>
          </p:nvSpPr>
          <p:spPr>
            <a:xfrm>
              <a:off x="4731123" y="3304932"/>
              <a:ext cx="1241052" cy="319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F4A313-CB35-73BE-9554-A553FE8A1D19}"/>
              </a:ext>
            </a:extLst>
          </p:cNvPr>
          <p:cNvSpPr txBox="1"/>
          <p:nvPr/>
        </p:nvSpPr>
        <p:spPr>
          <a:xfrm>
            <a:off x="2859564" y="819087"/>
            <a:ext cx="594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Directrices nacionales de la educación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Plan Nacional de Educación (PNE)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F</a:t>
            </a:r>
            <a:r>
              <a:rPr lang="es-E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inanciar programas y acciones educativas a nivel nacional</a:t>
            </a:r>
            <a:endParaRPr lang="pt-BR" sz="20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2FD690C-46D5-F148-832A-CAC0F0CBDB53}"/>
              </a:ext>
            </a:extLst>
          </p:cNvPr>
          <p:cNvSpPr txBox="1"/>
          <p:nvPr/>
        </p:nvSpPr>
        <p:spPr>
          <a:xfrm>
            <a:off x="4022585" y="2261266"/>
            <a:ext cx="6765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Oferta y gestión de la enseñanza primaria y secundaria,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Elaboración de políticas educativas en conformidad con las directrices nacionales;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supervisar las escuelas estatales.</a:t>
            </a:r>
            <a:endParaRPr lang="pt-BR" sz="2000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4B09A4-B4C5-55FB-B00A-92BD2A5064E3}"/>
              </a:ext>
            </a:extLst>
          </p:cNvPr>
          <p:cNvSpPr txBox="1"/>
          <p:nvPr/>
        </p:nvSpPr>
        <p:spPr>
          <a:xfrm>
            <a:off x="5777891" y="3696896"/>
            <a:ext cx="57199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Oferta y gestión de la educación infantil, a través de la guardería y la educación preescolar, y de la enseñanza primaria;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Elaboración y ejecución de políticas educativas locales en consonancia con las directrices nacionales.</a:t>
            </a:r>
            <a:endParaRPr lang="pt-BR" sz="2000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00884C2-DDD2-711D-2C73-358E039D5B7D}"/>
              </a:ext>
            </a:extLst>
          </p:cNvPr>
          <p:cNvSpPr txBox="1"/>
          <p:nvPr/>
        </p:nvSpPr>
        <p:spPr>
          <a:xfrm>
            <a:off x="8186057" y="348582"/>
            <a:ext cx="3744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 de </a:t>
            </a:r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atribuciones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enseñanza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brasileña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4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D80C66-9358-8E93-B837-F7FE14B11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FA56A6FF-9A68-4F03-AA80-BE0D31C68DA8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4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8E821B-CFBE-8535-53A3-7DDE8FC1AA96}"/>
              </a:ext>
            </a:extLst>
          </p:cNvPr>
          <p:cNvSpPr txBox="1"/>
          <p:nvPr/>
        </p:nvSpPr>
        <p:spPr>
          <a:xfrm>
            <a:off x="530530" y="327246"/>
            <a:ext cx="55654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El Sistema Evaluativo Brasileño</a:t>
            </a:r>
          </a:p>
          <a:p>
            <a:pPr algn="ctr"/>
            <a:endParaRPr lang="es-ES" sz="3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El Sistema Nacional de Evaluación de la Educación Básica (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Saeb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 en Brasil es un sistema de evaluación externa a gran escala, compuesto por un conjunto de instrumentos (pruebas y cuestionarios), realizado cada dos años por el gobierno federal brasileño desde 1990, que evalúa la educación a nivel federal, provincial y municipal.</a:t>
            </a:r>
            <a:endParaRPr lang="pt-BR" sz="28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Imagem 4" descr="Estudante de cabelo encaracolado em sala de aula">
            <a:extLst>
              <a:ext uri="{FF2B5EF4-FFF2-40B4-BE49-F238E27FC236}">
                <a16:creationId xmlns:a16="http://schemas.microsoft.com/office/drawing/2014/main" id="{CB277211-190F-846D-F966-EF5B09DDD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9"/>
          <a:stretch/>
        </p:blipFill>
        <p:spPr>
          <a:xfrm>
            <a:off x="6219354" y="0"/>
            <a:ext cx="5503642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D80C66-9358-8E93-B837-F7FE14B11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FA56A6FF-9A68-4F03-AA80-BE0D31C68DA8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5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8E821B-CFBE-8535-53A3-7DDE8FC1AA96}"/>
              </a:ext>
            </a:extLst>
          </p:cNvPr>
          <p:cNvSpPr txBox="1"/>
          <p:nvPr/>
        </p:nvSpPr>
        <p:spPr>
          <a:xfrm>
            <a:off x="117445" y="327246"/>
            <a:ext cx="740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SAEB 2021: MATRIZ </a:t>
            </a:r>
            <a:r>
              <a:rPr lang="pt-BR" sz="32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DE REFERENCIA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65EF16-4124-3301-43EE-47F96181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93" y="928224"/>
            <a:ext cx="7538758" cy="49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0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D80C66-9358-8E93-B837-F7FE14B11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FA56A6FF-9A68-4F03-AA80-BE0D31C68DA8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9F7400-6BFA-92B6-586C-BC017751EE38}"/>
              </a:ext>
            </a:extLst>
          </p:cNvPr>
          <p:cNvSpPr txBox="1"/>
          <p:nvPr/>
        </p:nvSpPr>
        <p:spPr>
          <a:xfrm>
            <a:off x="1058022" y="1659285"/>
            <a:ext cx="6000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202124"/>
                </a:solidFill>
                <a:latin typeface="inherit"/>
              </a:rPr>
              <a:t>En 2019 se incluyó la Educación Infantil en la evaluación, centrándose en la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inherit"/>
              </a:rPr>
              <a:t>calidad de las condiciones de oferta</a:t>
            </a:r>
            <a:r>
              <a:rPr lang="es-ES" sz="3200" dirty="0">
                <a:solidFill>
                  <a:srgbClr val="202124"/>
                </a:solidFill>
                <a:latin typeface="inherit"/>
              </a:rPr>
              <a:t> y su impacto en el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inherit"/>
              </a:rPr>
              <a:t>proceso de enseñanza y aprendizaje</a:t>
            </a:r>
            <a:r>
              <a:rPr lang="es-ES" sz="3200" dirty="0">
                <a:solidFill>
                  <a:srgbClr val="202124"/>
                </a:solidFill>
                <a:latin typeface="inherit"/>
              </a:rPr>
              <a:t>, y no en las habilidades de los niños.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9A9C4E-8512-31CE-2C14-32D9F360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942" y="1748677"/>
            <a:ext cx="3867690" cy="320084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7733BE6-11AC-42A5-7A60-B777404F53CD}"/>
              </a:ext>
            </a:extLst>
          </p:cNvPr>
          <p:cNvSpPr txBox="1"/>
          <p:nvPr/>
        </p:nvSpPr>
        <p:spPr>
          <a:xfrm>
            <a:off x="1058022" y="147707"/>
            <a:ext cx="8579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Evaluacion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de </a:t>
            </a:r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la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primeira </a:t>
            </a:r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infancia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1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D80C66-9358-8E93-B837-F7FE14B11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FA56A6FF-9A68-4F03-AA80-BE0D31C68DA8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7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9F7400-6BFA-92B6-586C-BC017751EE38}"/>
              </a:ext>
            </a:extLst>
          </p:cNvPr>
          <p:cNvSpPr txBox="1"/>
          <p:nvPr/>
        </p:nvSpPr>
        <p:spPr>
          <a:xfrm>
            <a:off x="530528" y="1126891"/>
            <a:ext cx="73811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Saeb 2019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altLang="pt-BR" sz="2400" dirty="0">
                <a:solidFill>
                  <a:srgbClr val="202124"/>
                </a:solidFill>
                <a:latin typeface="inherit"/>
              </a:rPr>
              <a:t>Estudio piloto de evaluación de la Educación Infantil;</a:t>
            </a:r>
          </a:p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2021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altLang="pt-BR" sz="2400" dirty="0">
                <a:solidFill>
                  <a:srgbClr val="202124"/>
                </a:solidFill>
                <a:latin typeface="inherit"/>
              </a:rPr>
              <a:t>Primera edición de la evaluación de la Educación Infantil;</a:t>
            </a:r>
          </a:p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2023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altLang="pt-BR" sz="2400" dirty="0">
                <a:solidFill>
                  <a:srgbClr val="202124"/>
                </a:solidFill>
                <a:latin typeface="inherit"/>
              </a:rPr>
              <a:t>Uso de software libre para la recopilación de datos con la previsión de generar información de manera más ágil sobre guarderías y preescolares, considerando las particularidades de las dos etapas de la educación infantil.</a:t>
            </a:r>
          </a:p>
          <a:p>
            <a:endParaRPr lang="es-ES" altLang="pt-BR" sz="2400" dirty="0">
              <a:solidFill>
                <a:srgbClr val="202124"/>
              </a:solidFill>
              <a:latin typeface="inheri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7733BE6-11AC-42A5-7A60-B777404F53CD}"/>
              </a:ext>
            </a:extLst>
          </p:cNvPr>
          <p:cNvSpPr txBox="1"/>
          <p:nvPr/>
        </p:nvSpPr>
        <p:spPr>
          <a:xfrm>
            <a:off x="1058023" y="147707"/>
            <a:ext cx="63261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Evaluación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de </a:t>
            </a:r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la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primera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infancia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en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Saeb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1643764-A8F7-D278-3EE0-C7BBF1FB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699" y="466650"/>
            <a:ext cx="3749773" cy="526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56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450E6A-C482-F8B4-74D4-B059F0FE6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8</a:t>
            </a:fld>
            <a:endParaRPr lang="pt-BR"/>
          </a:p>
        </p:txBody>
      </p:sp>
      <p:graphicFrame>
        <p:nvGraphicFramePr>
          <p:cNvPr id="3" name="CaixaDeTexto 3">
            <a:extLst>
              <a:ext uri="{FF2B5EF4-FFF2-40B4-BE49-F238E27FC236}">
                <a16:creationId xmlns:a16="http://schemas.microsoft.com/office/drawing/2014/main" id="{20E7867B-C5A6-B5CF-5D39-908B2090B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684063"/>
              </p:ext>
            </p:extLst>
          </p:nvPr>
        </p:nvGraphicFramePr>
        <p:xfrm>
          <a:off x="1835715" y="1545805"/>
          <a:ext cx="8890342" cy="481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5">
            <a:extLst>
              <a:ext uri="{FF2B5EF4-FFF2-40B4-BE49-F238E27FC236}">
                <a16:creationId xmlns:a16="http://schemas.microsoft.com/office/drawing/2014/main" id="{0A270778-F10F-A286-2976-1E651314AFAD}"/>
              </a:ext>
            </a:extLst>
          </p:cNvPr>
          <p:cNvSpPr txBox="1">
            <a:spLocks/>
          </p:cNvSpPr>
          <p:nvPr/>
        </p:nvSpPr>
        <p:spPr>
          <a:xfrm>
            <a:off x="574880" y="-706663"/>
            <a:ext cx="5521120" cy="141332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METODOLOGÍA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38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450E6A-C482-F8B4-74D4-B059F0FE6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0A270778-F10F-A286-2976-1E651314AFAD}"/>
              </a:ext>
            </a:extLst>
          </p:cNvPr>
          <p:cNvSpPr txBox="1">
            <a:spLocks/>
          </p:cNvSpPr>
          <p:nvPr/>
        </p:nvSpPr>
        <p:spPr>
          <a:xfrm>
            <a:off x="574880" y="-706663"/>
            <a:ext cx="5521120" cy="141332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Etapas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Evaluadas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3385BB-0C39-561E-B731-321D2E08B09E}"/>
              </a:ext>
            </a:extLst>
          </p:cNvPr>
          <p:cNvSpPr txBox="1"/>
          <p:nvPr/>
        </p:nvSpPr>
        <p:spPr>
          <a:xfrm>
            <a:off x="905704" y="1911421"/>
            <a:ext cx="51699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err="1"/>
              <a:t>Guardería</a:t>
            </a:r>
            <a:r>
              <a:rPr lang="pt-BR" sz="3200" dirty="0"/>
              <a:t> -  hasta </a:t>
            </a:r>
            <a:r>
              <a:rPr lang="pt-BR" sz="3200" dirty="0" err="1"/>
              <a:t>los</a:t>
            </a:r>
            <a:r>
              <a:rPr lang="pt-BR" sz="3200" dirty="0"/>
              <a:t> 3 </a:t>
            </a:r>
            <a:r>
              <a:rPr lang="pt-BR" sz="3200" dirty="0" err="1"/>
              <a:t>años</a:t>
            </a: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err="1"/>
              <a:t>Preescolar</a:t>
            </a:r>
            <a:r>
              <a:rPr lang="pt-BR" sz="3200" dirty="0"/>
              <a:t> – </a:t>
            </a:r>
            <a:r>
              <a:rPr lang="pt-BR" sz="3200" dirty="0" err="1"/>
              <a:t>niños</a:t>
            </a:r>
            <a:r>
              <a:rPr lang="pt-BR" sz="3200" dirty="0"/>
              <a:t> y </a:t>
            </a:r>
            <a:r>
              <a:rPr lang="pt-BR" sz="3200" dirty="0" err="1"/>
              <a:t>niñas</a:t>
            </a:r>
            <a:r>
              <a:rPr lang="pt-BR" sz="3200" dirty="0"/>
              <a:t> de 4 y 5 </a:t>
            </a:r>
            <a:r>
              <a:rPr lang="pt-BR" sz="3200" dirty="0" err="1"/>
              <a:t>años</a:t>
            </a:r>
            <a:r>
              <a:rPr lang="pt-BR" sz="3200" dirty="0"/>
              <a:t>, a partir de </a:t>
            </a:r>
            <a:r>
              <a:rPr lang="pt-BR" sz="3200" dirty="0" err="1"/>
              <a:t>la</a:t>
            </a:r>
            <a:r>
              <a:rPr lang="pt-BR" sz="3200" dirty="0"/>
              <a:t> </a:t>
            </a:r>
            <a:r>
              <a:rPr lang="pt-BR" sz="3200" dirty="0" err="1"/>
              <a:t>cual</a:t>
            </a:r>
            <a:r>
              <a:rPr lang="pt-BR" sz="3200" dirty="0"/>
              <a:t> </a:t>
            </a:r>
            <a:r>
              <a:rPr lang="pt-BR" sz="3200" dirty="0" err="1"/>
              <a:t>la</a:t>
            </a:r>
            <a:r>
              <a:rPr lang="pt-BR" sz="3200" dirty="0"/>
              <a:t> </a:t>
            </a:r>
            <a:r>
              <a:rPr lang="pt-BR" sz="3200" dirty="0" err="1"/>
              <a:t>escolarización</a:t>
            </a:r>
            <a:r>
              <a:rPr lang="pt-BR" sz="3200" dirty="0"/>
              <a:t> se </a:t>
            </a:r>
            <a:r>
              <a:rPr lang="pt-BR" sz="3200" dirty="0" err="1"/>
              <a:t>hace</a:t>
            </a:r>
            <a:r>
              <a:rPr lang="pt-BR" sz="3200" dirty="0"/>
              <a:t> </a:t>
            </a:r>
            <a:r>
              <a:rPr lang="pt-BR" sz="3200" dirty="0" err="1"/>
              <a:t>obligatoria</a:t>
            </a:r>
            <a:r>
              <a:rPr lang="pt-BR" sz="3200" dirty="0"/>
              <a:t>. </a:t>
            </a:r>
          </a:p>
        </p:txBody>
      </p:sp>
      <p:pic>
        <p:nvPicPr>
          <p:cNvPr id="8" name="Imagem 7" descr="Child and teacher in classroom">
            <a:extLst>
              <a:ext uri="{FF2B5EF4-FFF2-40B4-BE49-F238E27FC236}">
                <a16:creationId xmlns:a16="http://schemas.microsoft.com/office/drawing/2014/main" id="{86E16FCF-D6CC-D8D1-A991-2A18B9D1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81" y="1488547"/>
            <a:ext cx="6384820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59622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764</Words>
  <Application>Microsoft Office PowerPoint</Application>
  <PresentationFormat>Widescreen</PresentationFormat>
  <Paragraphs>107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Söhne</vt:lpstr>
      <vt:lpstr>Verdana</vt:lpstr>
      <vt:lpstr>Wingdings</vt:lpstr>
      <vt:lpstr>CAPA</vt:lpstr>
      <vt:lpstr>Personalizar design</vt:lpstr>
      <vt:lpstr>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Barreiro Campos</dc:creator>
  <cp:lastModifiedBy>Debora Torquato de Almeida</cp:lastModifiedBy>
  <cp:revision>156</cp:revision>
  <cp:lastPrinted>2023-10-05T02:59:04Z</cp:lastPrinted>
  <dcterms:created xsi:type="dcterms:W3CDTF">2022-04-28T11:46:34Z</dcterms:created>
  <dcterms:modified xsi:type="dcterms:W3CDTF">2024-04-03T19:20:33Z</dcterms:modified>
</cp:coreProperties>
</file>