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60" r:id="rId3"/>
    <p:sldId id="256" r:id="rId4"/>
    <p:sldId id="263" r:id="rId5"/>
    <p:sldId id="265" r:id="rId6"/>
    <p:sldId id="266" r:id="rId7"/>
    <p:sldId id="259" r:id="rId8"/>
    <p:sldId id="267" r:id="rId9"/>
    <p:sldId id="268" r:id="rId10"/>
    <p:sldId id="264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rtada General" id="{F15BD286-757F-F14D-85FA-21754A460388}">
          <p14:sldIdLst>
            <p14:sldId id="257"/>
          </p14:sldIdLst>
        </p14:section>
        <p14:section name="Portadilla / Separadores de sección" id="{1CD656D3-963D-FA41-8DED-89B9A55A15A2}">
          <p14:sldIdLst>
            <p14:sldId id="260"/>
            <p14:sldId id="256"/>
            <p14:sldId id="263"/>
            <p14:sldId id="265"/>
            <p14:sldId id="266"/>
          </p14:sldIdLst>
        </p14:section>
        <p14:section name="Slides de contenido" id="{FCE6D9F9-D5DC-BC47-8F55-C68F459F11B1}">
          <p14:sldIdLst>
            <p14:sldId id="259"/>
            <p14:sldId id="267"/>
            <p14:sldId id="268"/>
          </p14:sldIdLst>
        </p14:section>
        <p14:section name="Cierre" id="{D6C0F992-F29A-324E-A2E1-28A922CB10EC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52"/>
  </p:normalViewPr>
  <p:slideViewPr>
    <p:cSldViewPr snapToGrid="0">
      <p:cViewPr varScale="1">
        <p:scale>
          <a:sx n="90" d="100"/>
          <a:sy n="90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D84424-CBCD-4737-9CA2-69D0E0023148}" type="doc">
      <dgm:prSet loTypeId="urn:microsoft.com/office/officeart/2005/8/layout/default#1" loCatId="list" qsTypeId="urn:microsoft.com/office/officeart/2005/8/quickstyle/simple1#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BBB28AEB-18D5-466A-B354-046F7891ACBA}">
      <dgm:prSet phldrT="[Texto]"/>
      <dgm:spPr>
        <a:solidFill>
          <a:srgbClr val="C0392B"/>
        </a:solidFill>
      </dgm:spPr>
      <dgm:t>
        <a:bodyPr/>
        <a:lstStyle/>
        <a:p>
          <a:pPr algn="just"/>
          <a:r>
            <a:rPr lang="es-NI" b="1" dirty="0"/>
            <a:t>Se enfoca en la mejora continua del aprendizaje de los estudiantes.</a:t>
          </a:r>
          <a:endParaRPr lang="es-ES" b="1" dirty="0"/>
        </a:p>
      </dgm:t>
    </dgm:pt>
    <dgm:pt modelId="{A7DA76F9-4B03-46F6-9F1A-7C33E84F9FD8}" type="parTrans" cxnId="{B33BA10A-DDBF-4559-B712-DF18FAFB9EE4}">
      <dgm:prSet/>
      <dgm:spPr/>
      <dgm:t>
        <a:bodyPr/>
        <a:lstStyle/>
        <a:p>
          <a:endParaRPr lang="es-ES"/>
        </a:p>
      </dgm:t>
    </dgm:pt>
    <dgm:pt modelId="{EDB99CCB-9F4B-44E3-B681-E626CA4E08A2}" type="sibTrans" cxnId="{B33BA10A-DDBF-4559-B712-DF18FAFB9EE4}">
      <dgm:prSet/>
      <dgm:spPr/>
      <dgm:t>
        <a:bodyPr/>
        <a:lstStyle/>
        <a:p>
          <a:endParaRPr lang="es-ES"/>
        </a:p>
      </dgm:t>
    </dgm:pt>
    <dgm:pt modelId="{BA42FB3D-DD2A-41B7-BB53-B790455EEFAE}">
      <dgm:prSet phldrT="[Texto]"/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just"/>
          <a:r>
            <a:rPr lang="es-ES" b="1" dirty="0"/>
            <a:t>Se promueve la reflexión </a:t>
          </a:r>
          <a:r>
            <a:rPr lang="es-NI" b="1" dirty="0"/>
            <a:t>de docentes y estudiantes, en la toma de decisiones para continuar aprendiendo.</a:t>
          </a:r>
          <a:endParaRPr lang="es-ES" b="1" dirty="0"/>
        </a:p>
      </dgm:t>
    </dgm:pt>
    <dgm:pt modelId="{D24CC831-7C1F-41E8-BF6A-ECB6E2ABEF84}" type="parTrans" cxnId="{28E2BC5B-BAA6-4882-9CDA-C9E6543C2552}">
      <dgm:prSet/>
      <dgm:spPr/>
      <dgm:t>
        <a:bodyPr/>
        <a:lstStyle/>
        <a:p>
          <a:endParaRPr lang="es-ES"/>
        </a:p>
      </dgm:t>
    </dgm:pt>
    <dgm:pt modelId="{88213BFD-F408-4E76-B34D-97372222C646}" type="sibTrans" cxnId="{28E2BC5B-BAA6-4882-9CDA-C9E6543C2552}">
      <dgm:prSet/>
      <dgm:spPr/>
      <dgm:t>
        <a:bodyPr/>
        <a:lstStyle/>
        <a:p>
          <a:endParaRPr lang="es-ES"/>
        </a:p>
      </dgm:t>
    </dgm:pt>
    <dgm:pt modelId="{2F502D99-4527-446A-89D1-F8313AB2941D}">
      <dgm:prSet/>
      <dgm:spPr>
        <a:solidFill>
          <a:schemeClr val="accent4">
            <a:lumMod val="75000"/>
            <a:lumOff val="25000"/>
          </a:schemeClr>
        </a:solidFill>
      </dgm:spPr>
      <dgm:t>
        <a:bodyPr/>
        <a:lstStyle/>
        <a:p>
          <a:pPr algn="just"/>
          <a:r>
            <a:rPr lang="es-ES" b="1" dirty="0"/>
            <a:t>La evidencia del desempeño de los estudiantes </a:t>
          </a:r>
          <a:r>
            <a:rPr lang="es-NI" b="1" dirty="0"/>
            <a:t>se obtiene, se interpreta y es utilizada por docentes y estudiantes para tomar decisiones acerca de los siguientes pasos en el proceso </a:t>
          </a:r>
          <a:endParaRPr lang="es-ES" b="1" dirty="0"/>
        </a:p>
        <a:p>
          <a:pPr algn="just"/>
          <a:r>
            <a:rPr lang="es-ES" b="1" dirty="0"/>
            <a:t>de aprendizaje.</a:t>
          </a:r>
        </a:p>
      </dgm:t>
    </dgm:pt>
    <dgm:pt modelId="{E7F946E3-0120-493B-9475-439C77151867}" type="parTrans" cxnId="{5AC60555-F2D3-4057-96EF-7E3C6BFC61AA}">
      <dgm:prSet/>
      <dgm:spPr/>
      <dgm:t>
        <a:bodyPr/>
        <a:lstStyle/>
        <a:p>
          <a:endParaRPr lang="es-ES"/>
        </a:p>
      </dgm:t>
    </dgm:pt>
    <dgm:pt modelId="{8D5E7B8B-C4B0-4305-88BF-CF5B39C1B3B8}" type="sibTrans" cxnId="{5AC60555-F2D3-4057-96EF-7E3C6BFC61AA}">
      <dgm:prSet/>
      <dgm:spPr/>
      <dgm:t>
        <a:bodyPr/>
        <a:lstStyle/>
        <a:p>
          <a:endParaRPr lang="es-ES"/>
        </a:p>
      </dgm:t>
    </dgm:pt>
    <dgm:pt modelId="{9F6C722A-4985-4CFC-B602-266B50E4ED49}" type="pres">
      <dgm:prSet presAssocID="{CCD84424-CBCD-4737-9CA2-69D0E0023148}" presName="diagram" presStyleCnt="0">
        <dgm:presLayoutVars>
          <dgm:dir/>
          <dgm:resizeHandles val="exact"/>
        </dgm:presLayoutVars>
      </dgm:prSet>
      <dgm:spPr/>
    </dgm:pt>
    <dgm:pt modelId="{EFD2F0FC-07F0-4FAC-A323-C30C742CDBEC}" type="pres">
      <dgm:prSet presAssocID="{BBB28AEB-18D5-466A-B354-046F7891ACBA}" presName="node" presStyleLbl="node1" presStyleIdx="0" presStyleCnt="3">
        <dgm:presLayoutVars>
          <dgm:bulletEnabled val="1"/>
        </dgm:presLayoutVars>
      </dgm:prSet>
      <dgm:spPr/>
    </dgm:pt>
    <dgm:pt modelId="{1502EE59-D0A4-4407-92EA-A358F8CA1F34}" type="pres">
      <dgm:prSet presAssocID="{EDB99CCB-9F4B-44E3-B681-E626CA4E08A2}" presName="sibTrans" presStyleCnt="0"/>
      <dgm:spPr/>
    </dgm:pt>
    <dgm:pt modelId="{4ACDA3ED-4260-4639-8297-24B7F9885477}" type="pres">
      <dgm:prSet presAssocID="{2F502D99-4527-446A-89D1-F8313AB2941D}" presName="node" presStyleLbl="node1" presStyleIdx="1" presStyleCnt="3">
        <dgm:presLayoutVars>
          <dgm:bulletEnabled val="1"/>
        </dgm:presLayoutVars>
      </dgm:prSet>
      <dgm:spPr/>
    </dgm:pt>
    <dgm:pt modelId="{99C4CDB1-1B52-46FC-B2A9-CECA0799EA67}" type="pres">
      <dgm:prSet presAssocID="{8D5E7B8B-C4B0-4305-88BF-CF5B39C1B3B8}" presName="sibTrans" presStyleCnt="0"/>
      <dgm:spPr/>
    </dgm:pt>
    <dgm:pt modelId="{A71FCB71-2871-48DE-B1FF-CD9566874A46}" type="pres">
      <dgm:prSet presAssocID="{BA42FB3D-DD2A-41B7-BB53-B790455EEFAE}" presName="node" presStyleLbl="node1" presStyleIdx="2" presStyleCnt="3">
        <dgm:presLayoutVars>
          <dgm:bulletEnabled val="1"/>
        </dgm:presLayoutVars>
      </dgm:prSet>
      <dgm:spPr/>
    </dgm:pt>
  </dgm:ptLst>
  <dgm:cxnLst>
    <dgm:cxn modelId="{B33BA10A-DDBF-4559-B712-DF18FAFB9EE4}" srcId="{CCD84424-CBCD-4737-9CA2-69D0E0023148}" destId="{BBB28AEB-18D5-466A-B354-046F7891ACBA}" srcOrd="0" destOrd="0" parTransId="{A7DA76F9-4B03-46F6-9F1A-7C33E84F9FD8}" sibTransId="{EDB99CCB-9F4B-44E3-B681-E626CA4E08A2}"/>
    <dgm:cxn modelId="{ACE93111-EEAD-424B-BD75-A6C79AD38280}" type="presOf" srcId="{CCD84424-CBCD-4737-9CA2-69D0E0023148}" destId="{9F6C722A-4985-4CFC-B602-266B50E4ED49}" srcOrd="0" destOrd="0" presId="urn:microsoft.com/office/officeart/2005/8/layout/default#1"/>
    <dgm:cxn modelId="{FD0DDA26-0A9A-42A1-9BD1-D26DF02B1AAF}" type="presOf" srcId="{BA42FB3D-DD2A-41B7-BB53-B790455EEFAE}" destId="{A71FCB71-2871-48DE-B1FF-CD9566874A46}" srcOrd="0" destOrd="0" presId="urn:microsoft.com/office/officeart/2005/8/layout/default#1"/>
    <dgm:cxn modelId="{5AC60555-F2D3-4057-96EF-7E3C6BFC61AA}" srcId="{CCD84424-CBCD-4737-9CA2-69D0E0023148}" destId="{2F502D99-4527-446A-89D1-F8313AB2941D}" srcOrd="1" destOrd="0" parTransId="{E7F946E3-0120-493B-9475-439C77151867}" sibTransId="{8D5E7B8B-C4B0-4305-88BF-CF5B39C1B3B8}"/>
    <dgm:cxn modelId="{28E2BC5B-BAA6-4882-9CDA-C9E6543C2552}" srcId="{CCD84424-CBCD-4737-9CA2-69D0E0023148}" destId="{BA42FB3D-DD2A-41B7-BB53-B790455EEFAE}" srcOrd="2" destOrd="0" parTransId="{D24CC831-7C1F-41E8-BF6A-ECB6E2ABEF84}" sibTransId="{88213BFD-F408-4E76-B34D-97372222C646}"/>
    <dgm:cxn modelId="{702760A7-2178-426D-809C-0A7599980677}" type="presOf" srcId="{2F502D99-4527-446A-89D1-F8313AB2941D}" destId="{4ACDA3ED-4260-4639-8297-24B7F9885477}" srcOrd="0" destOrd="0" presId="urn:microsoft.com/office/officeart/2005/8/layout/default#1"/>
    <dgm:cxn modelId="{5D42CBBC-C163-4E99-9F32-D34AED590F50}" type="presOf" srcId="{BBB28AEB-18D5-466A-B354-046F7891ACBA}" destId="{EFD2F0FC-07F0-4FAC-A323-C30C742CDBEC}" srcOrd="0" destOrd="0" presId="urn:microsoft.com/office/officeart/2005/8/layout/default#1"/>
    <dgm:cxn modelId="{F7539609-02A9-48DE-9E75-13756C6FDEE7}" type="presParOf" srcId="{9F6C722A-4985-4CFC-B602-266B50E4ED49}" destId="{EFD2F0FC-07F0-4FAC-A323-C30C742CDBEC}" srcOrd="0" destOrd="0" presId="urn:microsoft.com/office/officeart/2005/8/layout/default#1"/>
    <dgm:cxn modelId="{99E6F4F9-502E-4C48-A6D2-83D3A91D1F1B}" type="presParOf" srcId="{9F6C722A-4985-4CFC-B602-266B50E4ED49}" destId="{1502EE59-D0A4-4407-92EA-A358F8CA1F34}" srcOrd="1" destOrd="0" presId="urn:microsoft.com/office/officeart/2005/8/layout/default#1"/>
    <dgm:cxn modelId="{F4BBC9EC-969B-4B87-81F9-92D99C5B326B}" type="presParOf" srcId="{9F6C722A-4985-4CFC-B602-266B50E4ED49}" destId="{4ACDA3ED-4260-4639-8297-24B7F9885477}" srcOrd="2" destOrd="0" presId="urn:microsoft.com/office/officeart/2005/8/layout/default#1"/>
    <dgm:cxn modelId="{CF17B6B4-AE58-481C-876E-A38CAC229DC5}" type="presParOf" srcId="{9F6C722A-4985-4CFC-B602-266B50E4ED49}" destId="{99C4CDB1-1B52-46FC-B2A9-CECA0799EA67}" srcOrd="3" destOrd="0" presId="urn:microsoft.com/office/officeart/2005/8/layout/default#1"/>
    <dgm:cxn modelId="{79320013-83BC-4E9F-A635-EB939EF58F99}" type="presParOf" srcId="{9F6C722A-4985-4CFC-B602-266B50E4ED49}" destId="{A71FCB71-2871-48DE-B1FF-CD9566874A46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2F0FC-07F0-4FAC-A323-C30C742CDBEC}">
      <dsp:nvSpPr>
        <dsp:cNvPr id="0" name=""/>
        <dsp:cNvSpPr/>
      </dsp:nvSpPr>
      <dsp:spPr bwMode="white">
        <a:xfrm>
          <a:off x="862" y="647977"/>
          <a:ext cx="3362977" cy="2017786"/>
        </a:xfrm>
        <a:prstGeom prst="rect">
          <a:avLst/>
        </a:prstGeom>
        <a:solidFill>
          <a:srgbClr val="C0392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700" b="1" kern="1200" dirty="0"/>
            <a:t>Se enfoca en la mejora continua del aprendizaje de los estudiantes.</a:t>
          </a:r>
          <a:endParaRPr lang="es-ES" sz="1700" b="1" kern="1200" dirty="0"/>
        </a:p>
      </dsp:txBody>
      <dsp:txXfrm>
        <a:off x="862" y="647977"/>
        <a:ext cx="3362977" cy="2017786"/>
      </dsp:txXfrm>
    </dsp:sp>
    <dsp:sp modelId="{4ACDA3ED-4260-4639-8297-24B7F9885477}">
      <dsp:nvSpPr>
        <dsp:cNvPr id="0" name=""/>
        <dsp:cNvSpPr/>
      </dsp:nvSpPr>
      <dsp:spPr bwMode="white">
        <a:xfrm>
          <a:off x="3700137" y="647977"/>
          <a:ext cx="3362977" cy="2017786"/>
        </a:xfrm>
        <a:prstGeom prst="rect">
          <a:avLst/>
        </a:prstGeom>
        <a:solidFill>
          <a:schemeClr val="accent4">
            <a:lumMod val="75000"/>
            <a:lumOff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/>
            <a:t>La evidencia del desempeño de los estudiantes </a:t>
          </a:r>
          <a:r>
            <a:rPr lang="es-NI" sz="1700" b="1" kern="1200" dirty="0"/>
            <a:t>se obtiene, se interpreta y es utilizada por docentes y estudiantes para tomar decisiones acerca de los siguientes pasos en el proceso </a:t>
          </a:r>
          <a:endParaRPr lang="es-ES" sz="1700" b="1" kern="1200" dirty="0"/>
        </a:p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/>
            <a:t>de aprendizaje.</a:t>
          </a:r>
        </a:p>
      </dsp:txBody>
      <dsp:txXfrm>
        <a:off x="3700137" y="647977"/>
        <a:ext cx="3362977" cy="2017786"/>
      </dsp:txXfrm>
    </dsp:sp>
    <dsp:sp modelId="{A71FCB71-2871-48DE-B1FF-CD9566874A46}">
      <dsp:nvSpPr>
        <dsp:cNvPr id="0" name=""/>
        <dsp:cNvSpPr/>
      </dsp:nvSpPr>
      <dsp:spPr bwMode="white">
        <a:xfrm>
          <a:off x="1850500" y="3002061"/>
          <a:ext cx="3362977" cy="2017786"/>
        </a:xfrm>
        <a:prstGeom prst="rect">
          <a:avLst/>
        </a:prstGeom>
        <a:solidFill>
          <a:schemeClr val="bg1">
            <a:lumMod val="50000"/>
          </a:schemeClr>
        </a:solidFill>
        <a:ln w="190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/>
            <a:t>Se promueve la reflexión </a:t>
          </a:r>
          <a:r>
            <a:rPr lang="es-NI" sz="1700" b="1" kern="1200" dirty="0"/>
            <a:t>de docentes y estudiantes, en la toma de decisiones para continuar aprendiendo.</a:t>
          </a:r>
          <a:endParaRPr lang="es-ES" sz="1700" b="1" kern="1200" dirty="0"/>
        </a:p>
      </dsp:txBody>
      <dsp:txXfrm>
        <a:off x="1850500" y="3002061"/>
        <a:ext cx="3362977" cy="2017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478AC-4E6A-4344-9E67-99C97C510586}" type="datetimeFigureOut">
              <a:rPr lang="es-CO" smtClean="0"/>
              <a:t>3/04/24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60701-8458-C648-9069-D47A3B9C8F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1894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60701-8458-C648-9069-D47A3B9C8F4D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5199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B8DCD-6BF8-5ED4-A6A2-7B46DFF16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69118C-3ACA-3671-51E5-FA7D2065F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AF5192-86D9-16B2-3133-54FC8A1F7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3/04/24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57EECD-DFB5-6BA9-B4CB-D1598A6EA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5E852B-FF94-B362-9BD7-F2375C9DE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826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A130E-C6F2-B2F6-4419-DECF2F3A4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183661-F7CA-8B88-72ED-D876350BC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621A6F-3B4E-ED36-CF8C-E9B97CE4A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3/04/24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9F216F-A945-5F1D-742C-8298D3F08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B76C9D-9C70-0C02-2C3C-0B30AF665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440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598A93B-52D1-D4B3-25C3-751D6E8C17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9CF5D9-C4DA-6FDC-FAAD-82860EE19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E1F8EC-E601-6878-EA4E-0506FC2B9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3/04/24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5BE2E5-F25A-D70A-B826-9A62280FD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5B47A2-568A-3DD1-50E7-58AD3CDB5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96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A5DA13-9E5F-3985-E6E7-208B29E3D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340D1B-7D77-9854-FC6A-2F2231790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2CC655-C500-7743-230E-8EA555BEB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3/04/24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AB892D-196E-C9EB-FD13-8FEF77A55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85580D-F2DE-55CA-66EC-EB658C2E0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210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4B8C8-4D7F-6A9E-474C-10C240D6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F8FCC7-2B37-D408-7D95-585F9F74C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7DCB2C-3AB6-3B1C-8382-478D63A38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3/04/24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B2F13A-A7C5-0D86-2918-9CA031C33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F8C53D-0648-0B19-267A-430797FC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750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6D4D0-B79E-16AC-0F3E-E2B5D08F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CE7B1B-112D-29C2-7B42-DFAA88E91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FE7104-C88B-4AD6-BBB5-55290DAF9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130838-75EE-DB81-9E4F-18E13B410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3/04/24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23E372-ACB8-B53D-7AB7-0AB22930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720581-2BB2-BC7E-DB74-4AA2009E2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208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8AB4A6-D0A4-9216-5FB6-CA47D845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8ED9E7-AC34-E3C5-957F-674FC4F44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F3FB16-87F3-6695-4615-132D3DB6B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8EC7E9-5E30-B564-C8BA-2155BF011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107021-CBBA-996A-0A0A-D67C0CAD9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3BFCFBC-64DF-9F50-C85F-D6579146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3/04/24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8FAEE2-1954-9A77-B688-FCFB5EC87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09EE40-CDE7-F5DF-B70E-FCC974E49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481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2650DA-F789-5A97-DB88-FE75AB36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15B7820-DB6F-2D8A-F9A6-1D7E482D3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3/04/24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FEFD9F3-8E01-616A-E55B-62D1C99B7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DD0F2D-3D35-A504-1418-BD4DEFE1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099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7D1903-834C-A48B-CA91-E8E2D05AF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3/04/24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373DD14-3DA6-34BE-506A-DB6E3D18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0CCEE0-6DA5-3FCC-526D-4DFE1152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712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A1860-0752-2C44-2D67-2AA87F95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8B0B89-4079-4B3D-AA64-6BB345A43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3E565B-9EE0-FD86-A3AB-FE6860A98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254742-7F1F-7412-4B98-EB2725910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3/04/24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9AD3B0-A8F4-BDD7-A038-EA27E1CFC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A4C156-8B1D-A912-3111-949D80BF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446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FBABEE-56F7-B8B5-5219-C0371D37E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694C736-9751-BEF6-E626-7AAA24725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74ED00-A713-95D1-10EB-5A8C02486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D87FB5-24CC-C83A-A755-14980FAE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3/04/24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3EC82F-7AB7-58FD-EF82-20E24E941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915519-BF84-BA41-A38F-D4648D634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34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EEDF22A-024D-68C5-CC5A-C279AB5F8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9CD91D-8AC5-D7DC-DECB-897499C10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2E9324-D715-01D4-FC87-9CFF3949D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660CD6-EF1E-F441-8710-9688792BB408}" type="datetimeFigureOut">
              <a:rPr lang="es-CO" smtClean="0"/>
              <a:t>3/04/24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5C6C73-4316-F26E-4283-8394199B1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D02AAE-736C-45D0-8E6B-6E94906CF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137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0ECD17-E082-874A-9C6C-C54A6C4B7DF9}"/>
              </a:ext>
            </a:extLst>
          </p:cNvPr>
          <p:cNvSpPr txBox="1">
            <a:spLocks/>
          </p:cNvSpPr>
          <p:nvPr/>
        </p:nvSpPr>
        <p:spPr>
          <a:xfrm>
            <a:off x="6310747" y="4679517"/>
            <a:ext cx="309042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Nora Cuadra</a:t>
            </a:r>
          </a:p>
        </p:txBody>
      </p:sp>
    </p:spTree>
    <p:extLst>
      <p:ext uri="{BB962C8B-B14F-4D97-AF65-F5344CB8AC3E}">
        <p14:creationId xmlns:p14="http://schemas.microsoft.com/office/powerpoint/2010/main" val="1306286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655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FC112-C95E-4026-DFFB-6FD85F29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746" y="378979"/>
            <a:ext cx="7204363" cy="1325563"/>
          </a:xfrm>
        </p:spPr>
        <p:txBody>
          <a:bodyPr/>
          <a:lstStyle/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Sistema de Evaluación para el  Aprendizaje (SEPA)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75AAD2-E390-C3EE-C99D-E011D6925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C543408-E238-784C-90D5-549FB1383A6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49" y="1189096"/>
            <a:ext cx="9217024" cy="14645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D295D75-9C04-9446-9295-C34009220EA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03"/>
          <a:stretch/>
        </p:blipFill>
        <p:spPr bwMode="auto">
          <a:xfrm>
            <a:off x="191344" y="5288861"/>
            <a:ext cx="2915893" cy="12567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Ver las imágenes de origen">
            <a:extLst>
              <a:ext uri="{FF2B5EF4-FFF2-40B4-BE49-F238E27FC236}">
                <a16:creationId xmlns:a16="http://schemas.microsoft.com/office/drawing/2014/main" id="{D98052E1-D6F6-4746-940C-39C6B38AB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67" y="2883345"/>
            <a:ext cx="4430320" cy="3414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Subtitle 5">
            <a:extLst>
              <a:ext uri="{FF2B5EF4-FFF2-40B4-BE49-F238E27FC236}">
                <a16:creationId xmlns:a16="http://schemas.microsoft.com/office/drawing/2014/main" id="{8E55CA37-F41D-184A-BC05-01789471155F}"/>
              </a:ext>
            </a:extLst>
          </p:cNvPr>
          <p:cNvSpPr txBox="1"/>
          <p:nvPr/>
        </p:nvSpPr>
        <p:spPr>
          <a:xfrm>
            <a:off x="-95251" y="4299114"/>
            <a:ext cx="4210051" cy="6629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NI" altLang="en-US" b="1" dirty="0"/>
              <a:t>Evaluar para avanzar en Calidad Educativa</a:t>
            </a:r>
          </a:p>
        </p:txBody>
      </p:sp>
    </p:spTree>
    <p:extLst>
      <p:ext uri="{BB962C8B-B14F-4D97-AF65-F5344CB8AC3E}">
        <p14:creationId xmlns:p14="http://schemas.microsoft.com/office/powerpoint/2010/main" val="349466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564180C-997D-EFE8-97C2-C49A02B22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1997" y="0"/>
            <a:ext cx="5888183" cy="2387600"/>
          </a:xfrm>
        </p:spPr>
        <p:txBody>
          <a:bodyPr/>
          <a:lstStyle/>
          <a:p>
            <a:r>
              <a:rPr lang="es-CO" dirty="0">
                <a:solidFill>
                  <a:schemeClr val="bg1"/>
                </a:solidFill>
              </a:rPr>
              <a:t>Plan de Educación</a:t>
            </a: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2022-2026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F1855EF8-8CDC-6F8C-29C9-7770877C5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585" y="2387600"/>
            <a:ext cx="5888183" cy="1655762"/>
          </a:xfrm>
        </p:spPr>
        <p:txBody>
          <a:bodyPr>
            <a:normAutofit/>
          </a:bodyPr>
          <a:lstStyle/>
          <a:p>
            <a:r>
              <a:rPr lang="es-CO" dirty="0">
                <a:solidFill>
                  <a:srgbClr val="C00000"/>
                </a:solidFill>
              </a:rPr>
              <a:t>“Aprendizajes de Calidad, orientados a competencias para el desarrollo humano pleno”</a:t>
            </a:r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907122AA-F65D-4543-B568-D0F9C3934C68}"/>
              </a:ext>
            </a:extLst>
          </p:cNvPr>
          <p:cNvSpPr txBox="1">
            <a:spLocks/>
          </p:cNvSpPr>
          <p:nvPr/>
        </p:nvSpPr>
        <p:spPr>
          <a:xfrm>
            <a:off x="5088947" y="4043362"/>
            <a:ext cx="5888183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>
                <a:solidFill>
                  <a:schemeClr val="bg1"/>
                </a:solidFill>
              </a:rPr>
              <a:t>Estudiantes con competencias fundamentales verificables  lógico-matemáticas, científicas, comunicativas y lingüísticas con aprendizajes de calidad, de acuerdo a estándares previstos.</a:t>
            </a:r>
          </a:p>
          <a:p>
            <a:endParaRPr lang="es-CO" dirty="0">
              <a:solidFill>
                <a:schemeClr val="bg1"/>
              </a:solidFill>
            </a:endParaRPr>
          </a:p>
        </p:txBody>
      </p:sp>
      <p:cxnSp>
        <p:nvCxnSpPr>
          <p:cNvPr id="7" name="Conector angular 6">
            <a:extLst>
              <a:ext uri="{FF2B5EF4-FFF2-40B4-BE49-F238E27FC236}">
                <a16:creationId xmlns:a16="http://schemas.microsoft.com/office/drawing/2014/main" id="{A5CE577D-DAE8-9344-8132-CA87A9D997B6}"/>
              </a:ext>
            </a:extLst>
          </p:cNvPr>
          <p:cNvCxnSpPr/>
          <p:nvPr/>
        </p:nvCxnSpPr>
        <p:spPr>
          <a:xfrm>
            <a:off x="3781425" y="3561555"/>
            <a:ext cx="1727200" cy="863600"/>
          </a:xfrm>
          <a:prstGeom prst="bentConnector3">
            <a:avLst/>
          </a:prstGeom>
          <a:ln w="571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70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564180C-997D-EFE8-97C2-C49A02B22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0947" y="269876"/>
            <a:ext cx="8110105" cy="2387600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chemeClr val="bg1"/>
                </a:solidFill>
              </a:rPr>
              <a:t>¿Cuál es la finalidad del Sistema de Evaluación para el Aprendizaje?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F1855EF8-8CDC-6F8C-29C9-7770877C5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906" y="2657476"/>
            <a:ext cx="3393066" cy="1655762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s-CO" sz="1800" dirty="0">
                <a:solidFill>
                  <a:schemeClr val="bg1"/>
                </a:solidFill>
              </a:rPr>
              <a:t>Dirigir esfuerzos posicionando una nueva cultura de evaluar en el  Sistema Educativo Nacional, concebida  como un proceso sistemático, continuo e  integral que promueva el aprendizaje de saberes, habilidades y actitudes  del estudiantado.</a:t>
            </a:r>
          </a:p>
          <a:p>
            <a:pPr algn="just"/>
            <a:endParaRPr lang="es-CO" sz="1800" dirty="0">
              <a:solidFill>
                <a:schemeClr val="bg1"/>
              </a:solidFill>
            </a:endParaRPr>
          </a:p>
          <a:p>
            <a:pPr algn="just"/>
            <a:endParaRPr lang="es-CO" sz="1800" dirty="0">
              <a:solidFill>
                <a:schemeClr val="bg1"/>
              </a:solidFill>
            </a:endParaRPr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7817FFD0-DB9D-0140-8389-8144E53A2CE4}"/>
              </a:ext>
            </a:extLst>
          </p:cNvPr>
          <p:cNvSpPr txBox="1">
            <a:spLocks/>
          </p:cNvSpPr>
          <p:nvPr/>
        </p:nvSpPr>
        <p:spPr>
          <a:xfrm>
            <a:off x="8417944" y="3243841"/>
            <a:ext cx="3393066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800" dirty="0">
                <a:solidFill>
                  <a:schemeClr val="bg1"/>
                </a:solidFill>
              </a:rPr>
              <a:t>Desafíos</a:t>
            </a:r>
          </a:p>
          <a:p>
            <a:pPr algn="just"/>
            <a:r>
              <a:rPr lang="es-CO" sz="1800" dirty="0">
                <a:solidFill>
                  <a:schemeClr val="bg1"/>
                </a:solidFill>
              </a:rPr>
              <a:t>Cambios en la forma de gestionar el aprendizaje en los diferentes ambientes. </a:t>
            </a:r>
          </a:p>
          <a:p>
            <a:pPr algn="just"/>
            <a:r>
              <a:rPr lang="es-CO" sz="1800" dirty="0">
                <a:solidFill>
                  <a:schemeClr val="bg1"/>
                </a:solidFill>
              </a:rPr>
              <a:t>Lograr que los docentes y equipos directivos, implementen  en  su práctica pedagógica y didáctica una evaluación formativa  que posibilite la realimentación y reorientación de estrategias de  forma oportuna  para  la  mejora  de los aprendizajes.</a:t>
            </a: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B0BD0F0-7CEC-8747-B1AA-5FB6F049108B}"/>
              </a:ext>
            </a:extLst>
          </p:cNvPr>
          <p:cNvSpPr/>
          <p:nvPr/>
        </p:nvSpPr>
        <p:spPr>
          <a:xfrm>
            <a:off x="6306110" y="4033949"/>
            <a:ext cx="1944370" cy="1944370"/>
          </a:xfrm>
          <a:prstGeom prst="rect">
            <a:avLst/>
          </a:prstGeom>
          <a:solidFill>
            <a:srgbClr val="16A08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319">
            <a:extLst>
              <a:ext uri="{FF2B5EF4-FFF2-40B4-BE49-F238E27FC236}">
                <a16:creationId xmlns:a16="http://schemas.microsoft.com/office/drawing/2014/main" id="{D5FE181A-D05D-3641-8C86-390CD8325B70}"/>
              </a:ext>
            </a:extLst>
          </p:cNvPr>
          <p:cNvSpPr/>
          <p:nvPr/>
        </p:nvSpPr>
        <p:spPr>
          <a:xfrm>
            <a:off x="4000069" y="2687324"/>
            <a:ext cx="1944370" cy="194436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FC112-C95E-4026-DFFB-6FD85F29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430" y="178950"/>
            <a:ext cx="8105342" cy="1325563"/>
          </a:xfrm>
        </p:spPr>
        <p:txBody>
          <a:bodyPr>
            <a:normAutofit/>
          </a:bodyPr>
          <a:lstStyle/>
          <a:p>
            <a:pPr algn="ctr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Currículo y Evaluación</a:t>
            </a:r>
          </a:p>
        </p:txBody>
      </p:sp>
      <p:sp>
        <p:nvSpPr>
          <p:cNvPr id="17" name="Rounded Rectangle 37">
            <a:extLst>
              <a:ext uri="{FF2B5EF4-FFF2-40B4-BE49-F238E27FC236}">
                <a16:creationId xmlns:a16="http://schemas.microsoft.com/office/drawing/2014/main" id="{EE04BE4F-9550-374C-A9E3-B0639932E5C5}"/>
              </a:ext>
            </a:extLst>
          </p:cNvPr>
          <p:cNvSpPr/>
          <p:nvPr/>
        </p:nvSpPr>
        <p:spPr>
          <a:xfrm rot="18900000">
            <a:off x="2720970" y="2959092"/>
            <a:ext cx="1310591" cy="1310591"/>
          </a:xfrm>
          <a:prstGeom prst="roundRect">
            <a:avLst>
              <a:gd name="adj" fmla="val 0"/>
            </a:avLst>
          </a:prstGeom>
          <a:solidFill>
            <a:schemeClr val="accent3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Freeform: Shape 37">
            <a:extLst>
              <a:ext uri="{FF2B5EF4-FFF2-40B4-BE49-F238E27FC236}">
                <a16:creationId xmlns:a16="http://schemas.microsoft.com/office/drawing/2014/main" id="{6AD78A27-978F-FC41-B991-1DD71093F871}"/>
              </a:ext>
            </a:extLst>
          </p:cNvPr>
          <p:cNvSpPr/>
          <p:nvPr/>
        </p:nvSpPr>
        <p:spPr>
          <a:xfrm flipH="1">
            <a:off x="3523186" y="2988876"/>
            <a:ext cx="1005590" cy="1252088"/>
          </a:xfrm>
          <a:custGeom>
            <a:avLst/>
            <a:gdLst>
              <a:gd name="connsiteX0" fmla="*/ 379545 w 1005590"/>
              <a:gd name="connsiteY0" fmla="*/ 0 h 1252088"/>
              <a:gd name="connsiteX1" fmla="*/ 1005590 w 1005590"/>
              <a:gd name="connsiteY1" fmla="*/ 626044 h 1252088"/>
              <a:gd name="connsiteX2" fmla="*/ 379545 w 1005590"/>
              <a:gd name="connsiteY2" fmla="*/ 1252088 h 1252088"/>
              <a:gd name="connsiteX3" fmla="*/ 0 w 1005590"/>
              <a:gd name="connsiteY3" fmla="*/ 872545 h 1252088"/>
              <a:gd name="connsiteX4" fmla="*/ 246501 w 1005590"/>
              <a:gd name="connsiteY4" fmla="*/ 626044 h 1252088"/>
              <a:gd name="connsiteX5" fmla="*/ 0 w 1005590"/>
              <a:gd name="connsiteY5" fmla="*/ 379544 h 125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590" h="1252088">
                <a:moveTo>
                  <a:pt x="379545" y="0"/>
                </a:moveTo>
                <a:lnTo>
                  <a:pt x="1005590" y="626044"/>
                </a:lnTo>
                <a:lnTo>
                  <a:pt x="379545" y="1252088"/>
                </a:lnTo>
                <a:lnTo>
                  <a:pt x="0" y="872545"/>
                </a:lnTo>
                <a:lnTo>
                  <a:pt x="246501" y="626044"/>
                </a:lnTo>
                <a:lnTo>
                  <a:pt x="0" y="3795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id="{38DF7EE1-AA90-B34C-BE84-74FEBC7565CD}"/>
              </a:ext>
            </a:extLst>
          </p:cNvPr>
          <p:cNvGrpSpPr/>
          <p:nvPr/>
        </p:nvGrpSpPr>
        <p:grpSpPr>
          <a:xfrm>
            <a:off x="1022178" y="1328269"/>
            <a:ext cx="4057669" cy="1410169"/>
            <a:chOff x="457783" y="1500947"/>
            <a:chExt cx="2805063" cy="1410169"/>
          </a:xfrm>
        </p:grpSpPr>
        <p:sp>
          <p:nvSpPr>
            <p:cNvPr id="20" name="TextBox 3">
              <a:extLst>
                <a:ext uri="{FF2B5EF4-FFF2-40B4-BE49-F238E27FC236}">
                  <a16:creationId xmlns:a16="http://schemas.microsoft.com/office/drawing/2014/main" id="{EC233FD0-94E6-DF49-96EB-548C0569181E}"/>
                </a:ext>
              </a:extLst>
            </p:cNvPr>
            <p:cNvSpPr txBox="1"/>
            <p:nvPr/>
          </p:nvSpPr>
          <p:spPr>
            <a:xfrm>
              <a:off x="457783" y="1500947"/>
              <a:ext cx="27953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A3293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Currículo</a:t>
              </a: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A3293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E3FEDB06-CEC1-EE44-A222-24B1CEE3EEE6}"/>
                </a:ext>
              </a:extLst>
            </p:cNvPr>
            <p:cNvSpPr txBox="1"/>
            <p:nvPr/>
          </p:nvSpPr>
          <p:spPr>
            <a:xfrm>
              <a:off x="467544" y="1895453"/>
              <a:ext cx="27953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Organizado en competencias educativas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Centrado en el aprendizaje de los estudiantes </a:t>
              </a:r>
            </a:p>
            <a:p>
              <a:pPr lvl="0" algn="just"/>
              <a:r>
                <a:rPr lang="es-NI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Desarrollo de competencias fundamentales en los distintos niveles educativos, en función del desarrollo humano pleno.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22" name="Group 5">
            <a:extLst>
              <a:ext uri="{FF2B5EF4-FFF2-40B4-BE49-F238E27FC236}">
                <a16:creationId xmlns:a16="http://schemas.microsoft.com/office/drawing/2014/main" id="{00F02A91-1FC3-0347-A14E-4A3628E2663B}"/>
              </a:ext>
            </a:extLst>
          </p:cNvPr>
          <p:cNvGrpSpPr/>
          <p:nvPr/>
        </p:nvGrpSpPr>
        <p:grpSpPr>
          <a:xfrm>
            <a:off x="579673" y="4666870"/>
            <a:ext cx="3872365" cy="1743981"/>
            <a:chOff x="467544" y="5221542"/>
            <a:chExt cx="2827542" cy="1743981"/>
          </a:xfrm>
        </p:grpSpPr>
        <p:sp>
          <p:nvSpPr>
            <p:cNvPr id="23" name="TextBox 6">
              <a:extLst>
                <a:ext uri="{FF2B5EF4-FFF2-40B4-BE49-F238E27FC236}">
                  <a16:creationId xmlns:a16="http://schemas.microsoft.com/office/drawing/2014/main" id="{FABF06D1-481A-F640-88A5-79051068CEB1}"/>
                </a:ext>
              </a:extLst>
            </p:cNvPr>
            <p:cNvSpPr txBox="1"/>
            <p:nvPr/>
          </p:nvSpPr>
          <p:spPr>
            <a:xfrm>
              <a:off x="499784" y="5221542"/>
              <a:ext cx="27953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A3293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Programas de Estudio</a:t>
              </a: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A3293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DB91DBC9-50BC-C84E-91A4-7F33D2283982}"/>
                </a:ext>
              </a:extLst>
            </p:cNvPr>
            <p:cNvSpPr txBox="1"/>
            <p:nvPr/>
          </p:nvSpPr>
          <p:spPr>
            <a:xfrm>
              <a:off x="467544" y="5765194"/>
              <a:ext cx="27953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kumimoji="0" lang="es-MX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2022 – 2023 </a:t>
              </a:r>
              <a:r>
                <a:rPr lang="es-NI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Unidades Pedagógicas, nivel, grado y asignatura de Educación Primaria y Secundaria actualizadas. </a:t>
              </a:r>
            </a:p>
            <a:p>
              <a:pPr lvl="0" algn="just"/>
              <a:r>
                <a:rPr lang="es-MX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Normativa de Evaluación, de acuerdo al nuevo enfoque.</a:t>
              </a:r>
              <a:endParaRPr lang="es-NI" altLang="ko-KR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  <a:p>
              <a:pPr lvl="0" algn="r"/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25" name="Freeform 32">
            <a:extLst>
              <a:ext uri="{FF2B5EF4-FFF2-40B4-BE49-F238E27FC236}">
                <a16:creationId xmlns:a16="http://schemas.microsoft.com/office/drawing/2014/main" id="{9FA20DC5-4483-5A40-9B86-E15877242E16}"/>
              </a:ext>
            </a:extLst>
          </p:cNvPr>
          <p:cNvSpPr/>
          <p:nvPr/>
        </p:nvSpPr>
        <p:spPr>
          <a:xfrm>
            <a:off x="4387890" y="4971398"/>
            <a:ext cx="260767" cy="1270863"/>
          </a:xfrm>
          <a:custGeom>
            <a:avLst/>
            <a:gdLst>
              <a:gd name="connsiteX0" fmla="*/ 0 w 220980"/>
              <a:gd name="connsiteY0" fmla="*/ 0 h 807720"/>
              <a:gd name="connsiteX1" fmla="*/ 220980 w 220980"/>
              <a:gd name="connsiteY1" fmla="*/ 0 h 807720"/>
              <a:gd name="connsiteX2" fmla="*/ 220980 w 220980"/>
              <a:gd name="connsiteY2" fmla="*/ 807720 h 807720"/>
              <a:gd name="connsiteX3" fmla="*/ 7620 w 220980"/>
              <a:gd name="connsiteY3" fmla="*/ 80772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" h="807720">
                <a:moveTo>
                  <a:pt x="0" y="0"/>
                </a:moveTo>
                <a:lnTo>
                  <a:pt x="220980" y="0"/>
                </a:lnTo>
                <a:lnTo>
                  <a:pt x="220980" y="807720"/>
                </a:lnTo>
                <a:lnTo>
                  <a:pt x="7620" y="807720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Freeform 99">
            <a:extLst>
              <a:ext uri="{FF2B5EF4-FFF2-40B4-BE49-F238E27FC236}">
                <a16:creationId xmlns:a16="http://schemas.microsoft.com/office/drawing/2014/main" id="{75F726AF-2E9E-214F-ABE7-A380EC9C806A}"/>
              </a:ext>
            </a:extLst>
          </p:cNvPr>
          <p:cNvSpPr/>
          <p:nvPr/>
        </p:nvSpPr>
        <p:spPr>
          <a:xfrm flipH="1">
            <a:off x="7322318" y="5097891"/>
            <a:ext cx="197420" cy="1369063"/>
          </a:xfrm>
          <a:custGeom>
            <a:avLst/>
            <a:gdLst>
              <a:gd name="connsiteX0" fmla="*/ 0 w 220980"/>
              <a:gd name="connsiteY0" fmla="*/ 0 h 807720"/>
              <a:gd name="connsiteX1" fmla="*/ 220980 w 220980"/>
              <a:gd name="connsiteY1" fmla="*/ 0 h 807720"/>
              <a:gd name="connsiteX2" fmla="*/ 220980 w 220980"/>
              <a:gd name="connsiteY2" fmla="*/ 807720 h 807720"/>
              <a:gd name="connsiteX3" fmla="*/ 7620 w 220980"/>
              <a:gd name="connsiteY3" fmla="*/ 80772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" h="807720">
                <a:moveTo>
                  <a:pt x="0" y="0"/>
                </a:moveTo>
                <a:lnTo>
                  <a:pt x="220980" y="0"/>
                </a:lnTo>
                <a:lnTo>
                  <a:pt x="220980" y="807720"/>
                </a:lnTo>
                <a:lnTo>
                  <a:pt x="7620" y="807720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Freeform 100">
            <a:extLst>
              <a:ext uri="{FF2B5EF4-FFF2-40B4-BE49-F238E27FC236}">
                <a16:creationId xmlns:a16="http://schemas.microsoft.com/office/drawing/2014/main" id="{98BF5CF6-84A2-7D45-84C1-7E3EEC27E342}"/>
              </a:ext>
            </a:extLst>
          </p:cNvPr>
          <p:cNvSpPr/>
          <p:nvPr/>
        </p:nvSpPr>
        <p:spPr>
          <a:xfrm flipH="1">
            <a:off x="6881509" y="1649711"/>
            <a:ext cx="1015666" cy="1190781"/>
          </a:xfrm>
          <a:custGeom>
            <a:avLst/>
            <a:gdLst>
              <a:gd name="connsiteX0" fmla="*/ 0 w 807720"/>
              <a:gd name="connsiteY0" fmla="*/ 777240 h 777240"/>
              <a:gd name="connsiteX1" fmla="*/ 807720 w 807720"/>
              <a:gd name="connsiteY1" fmla="*/ 777240 h 777240"/>
              <a:gd name="connsiteX2" fmla="*/ 807720 w 807720"/>
              <a:gd name="connsiteY2" fmla="*/ 0 h 777240"/>
              <a:gd name="connsiteX3" fmla="*/ 556260 w 807720"/>
              <a:gd name="connsiteY3" fmla="*/ 0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720" h="777240">
                <a:moveTo>
                  <a:pt x="0" y="777240"/>
                </a:moveTo>
                <a:lnTo>
                  <a:pt x="807720" y="777240"/>
                </a:lnTo>
                <a:lnTo>
                  <a:pt x="807720" y="0"/>
                </a:lnTo>
                <a:lnTo>
                  <a:pt x="556260" y="0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8" name="Group 12">
            <a:extLst>
              <a:ext uri="{FF2B5EF4-FFF2-40B4-BE49-F238E27FC236}">
                <a16:creationId xmlns:a16="http://schemas.microsoft.com/office/drawing/2014/main" id="{5B0AB482-5B5E-4F44-A95C-523DA9F05521}"/>
              </a:ext>
            </a:extLst>
          </p:cNvPr>
          <p:cNvGrpSpPr/>
          <p:nvPr/>
        </p:nvGrpSpPr>
        <p:grpSpPr>
          <a:xfrm>
            <a:off x="7207039" y="1311907"/>
            <a:ext cx="4121516" cy="1081904"/>
            <a:chOff x="5781969" y="1459880"/>
            <a:chExt cx="2849200" cy="1081904"/>
          </a:xfrm>
        </p:grpSpPr>
        <p:sp>
          <p:nvSpPr>
            <p:cNvPr id="29" name="TextBox 13">
              <a:extLst>
                <a:ext uri="{FF2B5EF4-FFF2-40B4-BE49-F238E27FC236}">
                  <a16:creationId xmlns:a16="http://schemas.microsoft.com/office/drawing/2014/main" id="{D6F9BD9D-8C43-DC4C-A863-58E5426FFD19}"/>
                </a:ext>
              </a:extLst>
            </p:cNvPr>
            <p:cNvSpPr txBox="1"/>
            <p:nvPr/>
          </p:nvSpPr>
          <p:spPr>
            <a:xfrm>
              <a:off x="5835867" y="1459880"/>
              <a:ext cx="27953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Evaluación</a:t>
              </a: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0" name="TextBox 14">
              <a:extLst>
                <a:ext uri="{FF2B5EF4-FFF2-40B4-BE49-F238E27FC236}">
                  <a16:creationId xmlns:a16="http://schemas.microsoft.com/office/drawing/2014/main" id="{A4D45841-6837-774D-8531-5E9C2B993922}"/>
                </a:ext>
              </a:extLst>
            </p:cNvPr>
            <p:cNvSpPr txBox="1"/>
            <p:nvPr/>
          </p:nvSpPr>
          <p:spPr>
            <a:xfrm>
              <a:off x="5781969" y="1895453"/>
              <a:ext cx="2795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Es un proceso</a:t>
              </a:r>
              <a:r>
                <a:rPr kumimoji="0" lang="es-NI" sz="1200" b="1" i="0" u="none" strike="noStrike" kern="120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lang="es-NI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que e</a:t>
              </a:r>
              <a:r>
                <a:rPr kumimoji="0" lang="es-NI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stá</a:t>
              </a:r>
              <a:r>
                <a:rPr kumimoji="0" lang="es-NI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directamente relacionado </a:t>
              </a:r>
              <a:r>
                <a:rPr kumimoji="0" lang="es-NI" sz="1200" b="1" i="0" u="none" strike="noStrike" kern="120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y en correspondencia con el </a:t>
              </a:r>
              <a:r>
                <a:rPr kumimoji="0" lang="es-NI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currículo  que se desarrolla en las aulas y las escuelas.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31" name="Group 15">
            <a:extLst>
              <a:ext uri="{FF2B5EF4-FFF2-40B4-BE49-F238E27FC236}">
                <a16:creationId xmlns:a16="http://schemas.microsoft.com/office/drawing/2014/main" id="{65F8AF83-3F17-FE44-BC97-7CCB5F0E608D}"/>
              </a:ext>
            </a:extLst>
          </p:cNvPr>
          <p:cNvGrpSpPr/>
          <p:nvPr/>
        </p:nvGrpSpPr>
        <p:grpSpPr>
          <a:xfrm>
            <a:off x="7390181" y="4476031"/>
            <a:ext cx="3966111" cy="1822188"/>
            <a:chOff x="5794380" y="5264011"/>
            <a:chExt cx="2842778" cy="1468570"/>
          </a:xfrm>
        </p:grpSpPr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174CAEA5-F0C4-D240-8FD4-3BFA68B15883}"/>
                </a:ext>
              </a:extLst>
            </p:cNvPr>
            <p:cNvSpPr txBox="1"/>
            <p:nvPr/>
          </p:nvSpPr>
          <p:spPr>
            <a:xfrm>
              <a:off x="5794380" y="5264011"/>
              <a:ext cx="2795302" cy="520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Sistema de Evaluación para el Aprendizaje </a:t>
              </a: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3" name="TextBox 17">
              <a:extLst>
                <a:ext uri="{FF2B5EF4-FFF2-40B4-BE49-F238E27FC236}">
                  <a16:creationId xmlns:a16="http://schemas.microsoft.com/office/drawing/2014/main" id="{419762B6-69F4-034F-866A-54C9C95BAA7D}"/>
                </a:ext>
              </a:extLst>
            </p:cNvPr>
            <p:cNvSpPr txBox="1"/>
            <p:nvPr/>
          </p:nvSpPr>
          <p:spPr>
            <a:xfrm>
              <a:off x="5841856" y="5765191"/>
              <a:ext cx="2795302" cy="967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2023 </a:t>
              </a:r>
            </a:p>
            <a:p>
              <a:pPr lvl="0" algn="just"/>
              <a:r>
                <a:rPr lang="es-NI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Enfatiza en una evaluación coherente con el modelo educativo y el enfoque curricular. Se promueve un proceso reflexivo y participativo, donde todos los involucrados tienen un rol protagónico con metas compartidas</a:t>
              </a:r>
              <a:endPara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34" name="TextBox 18">
            <a:extLst>
              <a:ext uri="{FF2B5EF4-FFF2-40B4-BE49-F238E27FC236}">
                <a16:creationId xmlns:a16="http://schemas.microsoft.com/office/drawing/2014/main" id="{048CAD54-F284-FD40-A4A1-B77D29C46D6E}"/>
              </a:ext>
            </a:extLst>
          </p:cNvPr>
          <p:cNvSpPr txBox="1"/>
          <p:nvPr/>
        </p:nvSpPr>
        <p:spPr>
          <a:xfrm>
            <a:off x="5154127" y="2190889"/>
            <a:ext cx="1820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28A00">
                    <a:lumMod val="7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Calidad Educativa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28A00">
                  <a:lumMod val="75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9259BB46-829A-2C4B-8B6F-9BFE0662DA9A}"/>
              </a:ext>
            </a:extLst>
          </p:cNvPr>
          <p:cNvSpPr txBox="1"/>
          <p:nvPr/>
        </p:nvSpPr>
        <p:spPr>
          <a:xfrm>
            <a:off x="4763937" y="4724499"/>
            <a:ext cx="2361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Lograr que los estudiantes alcancen las competencias orientadas en el curriculo, implica que la </a:t>
            </a:r>
            <a:r>
              <a:rPr kumimoji="0" lang="es-NI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evaluación en el aula sea realizada para mejorar el aprendizaje y desempeño de los</a:t>
            </a:r>
            <a:r>
              <a:rPr kumimoji="0" lang="es-NI" altLang="ko-KR" sz="12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s-NI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estudiantes mediante mejores oportunidades para aprender.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36" name="Rounded Rectangle 39">
            <a:extLst>
              <a:ext uri="{FF2B5EF4-FFF2-40B4-BE49-F238E27FC236}">
                <a16:creationId xmlns:a16="http://schemas.microsoft.com/office/drawing/2014/main" id="{F1EDBB23-54AF-4049-B195-C3B127B60F6D}"/>
              </a:ext>
            </a:extLst>
          </p:cNvPr>
          <p:cNvSpPr/>
          <p:nvPr/>
        </p:nvSpPr>
        <p:spPr>
          <a:xfrm rot="18900000">
            <a:off x="8014261" y="2959093"/>
            <a:ext cx="1310591" cy="1310591"/>
          </a:xfrm>
          <a:prstGeom prst="roundRect">
            <a:avLst>
              <a:gd name="adj" fmla="val 0"/>
            </a:avLst>
          </a:prstGeom>
          <a:solidFill>
            <a:schemeClr val="accent4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7" name="Group 23">
            <a:extLst>
              <a:ext uri="{FF2B5EF4-FFF2-40B4-BE49-F238E27FC236}">
                <a16:creationId xmlns:a16="http://schemas.microsoft.com/office/drawing/2014/main" id="{2C496097-827B-6343-A356-5DA0A72A57D0}"/>
              </a:ext>
            </a:extLst>
          </p:cNvPr>
          <p:cNvGrpSpPr/>
          <p:nvPr/>
        </p:nvGrpSpPr>
        <p:grpSpPr>
          <a:xfrm>
            <a:off x="5570366" y="3172085"/>
            <a:ext cx="884604" cy="884604"/>
            <a:chOff x="4182377" y="2551068"/>
            <a:chExt cx="756084" cy="756084"/>
          </a:xfrm>
        </p:grpSpPr>
        <p:sp>
          <p:nvSpPr>
            <p:cNvPr id="38" name="Rounded Rectangle 43">
              <a:extLst>
                <a:ext uri="{FF2B5EF4-FFF2-40B4-BE49-F238E27FC236}">
                  <a16:creationId xmlns:a16="http://schemas.microsoft.com/office/drawing/2014/main" id="{5B055645-366C-1B45-822F-E6427F4C0CA4}"/>
                </a:ext>
              </a:extLst>
            </p:cNvPr>
            <p:cNvSpPr/>
            <p:nvPr/>
          </p:nvSpPr>
          <p:spPr>
            <a:xfrm rot="18900000">
              <a:off x="4182377" y="2551068"/>
              <a:ext cx="756084" cy="756084"/>
            </a:xfrm>
            <a:prstGeom prst="roundRect">
              <a:avLst>
                <a:gd name="adj" fmla="val 0"/>
              </a:avLst>
            </a:prstGeom>
            <a:solidFill>
              <a:schemeClr val="accent5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Rounded Rectangle 44">
              <a:extLst>
                <a:ext uri="{FF2B5EF4-FFF2-40B4-BE49-F238E27FC236}">
                  <a16:creationId xmlns:a16="http://schemas.microsoft.com/office/drawing/2014/main" id="{4F077013-8666-734C-9F51-7D7F67487380}"/>
                </a:ext>
              </a:extLst>
            </p:cNvPr>
            <p:cNvSpPr/>
            <p:nvPr/>
          </p:nvSpPr>
          <p:spPr>
            <a:xfrm rot="18900000">
              <a:off x="4261107" y="2629798"/>
              <a:ext cx="598625" cy="598625"/>
            </a:xfrm>
            <a:prstGeom prst="roundRect">
              <a:avLst>
                <a:gd name="adj" fmla="val 0"/>
              </a:avLst>
            </a:prstGeom>
            <a:solidFill>
              <a:schemeClr val="accent5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40" name="Freeform: Shape 36">
            <a:extLst>
              <a:ext uri="{FF2B5EF4-FFF2-40B4-BE49-F238E27FC236}">
                <a16:creationId xmlns:a16="http://schemas.microsoft.com/office/drawing/2014/main" id="{126520A3-D378-5A49-97CC-0B7880994F49}"/>
              </a:ext>
            </a:extLst>
          </p:cNvPr>
          <p:cNvSpPr/>
          <p:nvPr/>
        </p:nvSpPr>
        <p:spPr>
          <a:xfrm>
            <a:off x="7525007" y="2988876"/>
            <a:ext cx="1005590" cy="1252088"/>
          </a:xfrm>
          <a:custGeom>
            <a:avLst/>
            <a:gdLst>
              <a:gd name="connsiteX0" fmla="*/ 379545 w 1005590"/>
              <a:gd name="connsiteY0" fmla="*/ 0 h 1252088"/>
              <a:gd name="connsiteX1" fmla="*/ 1005590 w 1005590"/>
              <a:gd name="connsiteY1" fmla="*/ 626044 h 1252088"/>
              <a:gd name="connsiteX2" fmla="*/ 379545 w 1005590"/>
              <a:gd name="connsiteY2" fmla="*/ 1252088 h 1252088"/>
              <a:gd name="connsiteX3" fmla="*/ 0 w 1005590"/>
              <a:gd name="connsiteY3" fmla="*/ 872545 h 1252088"/>
              <a:gd name="connsiteX4" fmla="*/ 246501 w 1005590"/>
              <a:gd name="connsiteY4" fmla="*/ 626044 h 1252088"/>
              <a:gd name="connsiteX5" fmla="*/ 0 w 1005590"/>
              <a:gd name="connsiteY5" fmla="*/ 379544 h 125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590" h="1252088">
                <a:moveTo>
                  <a:pt x="379545" y="0"/>
                </a:moveTo>
                <a:lnTo>
                  <a:pt x="1005590" y="626044"/>
                </a:lnTo>
                <a:lnTo>
                  <a:pt x="379545" y="1252088"/>
                </a:lnTo>
                <a:lnTo>
                  <a:pt x="0" y="872545"/>
                </a:lnTo>
                <a:lnTo>
                  <a:pt x="246501" y="626044"/>
                </a:lnTo>
                <a:lnTo>
                  <a:pt x="0" y="3795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1" name="Chevron 41">
            <a:extLst>
              <a:ext uri="{FF2B5EF4-FFF2-40B4-BE49-F238E27FC236}">
                <a16:creationId xmlns:a16="http://schemas.microsoft.com/office/drawing/2014/main" id="{9659B7FD-F00D-FD4B-84A0-A99B8AB6A88E}"/>
              </a:ext>
            </a:extLst>
          </p:cNvPr>
          <p:cNvSpPr/>
          <p:nvPr/>
        </p:nvSpPr>
        <p:spPr>
          <a:xfrm rot="10800000">
            <a:off x="4846746" y="3325095"/>
            <a:ext cx="427590" cy="589736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2" name="Parallelogram 15">
            <a:extLst>
              <a:ext uri="{FF2B5EF4-FFF2-40B4-BE49-F238E27FC236}">
                <a16:creationId xmlns:a16="http://schemas.microsoft.com/office/drawing/2014/main" id="{6D31F4B0-F4CD-6941-8843-313A9B223A30}"/>
              </a:ext>
            </a:extLst>
          </p:cNvPr>
          <p:cNvSpPr/>
          <p:nvPr/>
        </p:nvSpPr>
        <p:spPr>
          <a:xfrm flipH="1">
            <a:off x="3779103" y="3447881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3" name="Rounded Rectangle 32">
            <a:extLst>
              <a:ext uri="{FF2B5EF4-FFF2-40B4-BE49-F238E27FC236}">
                <a16:creationId xmlns:a16="http://schemas.microsoft.com/office/drawing/2014/main" id="{6BDC9A17-9BBF-2A42-9A77-ED5B639F79E4}"/>
              </a:ext>
            </a:extLst>
          </p:cNvPr>
          <p:cNvSpPr/>
          <p:nvPr/>
        </p:nvSpPr>
        <p:spPr>
          <a:xfrm>
            <a:off x="2943627" y="347895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7A279DFE-6844-4A41-AEE5-ED78C9B11993}"/>
              </a:ext>
            </a:extLst>
          </p:cNvPr>
          <p:cNvSpPr/>
          <p:nvPr/>
        </p:nvSpPr>
        <p:spPr>
          <a:xfrm>
            <a:off x="5832531" y="3430756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5" name="Chord 15">
            <a:extLst>
              <a:ext uri="{FF2B5EF4-FFF2-40B4-BE49-F238E27FC236}">
                <a16:creationId xmlns:a16="http://schemas.microsoft.com/office/drawing/2014/main" id="{87C7355F-88FF-3544-B496-203B25D5FDB5}"/>
              </a:ext>
            </a:extLst>
          </p:cNvPr>
          <p:cNvSpPr/>
          <p:nvPr/>
        </p:nvSpPr>
        <p:spPr>
          <a:xfrm>
            <a:off x="8830834" y="3393986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6" name="Rectangle 16">
            <a:extLst>
              <a:ext uri="{FF2B5EF4-FFF2-40B4-BE49-F238E27FC236}">
                <a16:creationId xmlns:a16="http://schemas.microsoft.com/office/drawing/2014/main" id="{10D15345-A65A-B944-8A04-268E40C94604}"/>
              </a:ext>
            </a:extLst>
          </p:cNvPr>
          <p:cNvSpPr/>
          <p:nvPr/>
        </p:nvSpPr>
        <p:spPr>
          <a:xfrm>
            <a:off x="7870391" y="346865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7" name="Chevron 40">
            <a:extLst>
              <a:ext uri="{FF2B5EF4-FFF2-40B4-BE49-F238E27FC236}">
                <a16:creationId xmlns:a16="http://schemas.microsoft.com/office/drawing/2014/main" id="{2A07B913-C6C1-A849-8199-CF013F143B3B}"/>
              </a:ext>
            </a:extLst>
          </p:cNvPr>
          <p:cNvSpPr/>
          <p:nvPr/>
        </p:nvSpPr>
        <p:spPr>
          <a:xfrm>
            <a:off x="6700202" y="3316191"/>
            <a:ext cx="427590" cy="589736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8" name="Freeform 33">
            <a:extLst>
              <a:ext uri="{FF2B5EF4-FFF2-40B4-BE49-F238E27FC236}">
                <a16:creationId xmlns:a16="http://schemas.microsoft.com/office/drawing/2014/main" id="{5B1F9B6C-4987-494F-842B-AE3F3AB03CA7}"/>
              </a:ext>
            </a:extLst>
          </p:cNvPr>
          <p:cNvSpPr/>
          <p:nvPr/>
        </p:nvSpPr>
        <p:spPr>
          <a:xfrm>
            <a:off x="4179771" y="1653126"/>
            <a:ext cx="925448" cy="1187367"/>
          </a:xfrm>
          <a:custGeom>
            <a:avLst/>
            <a:gdLst>
              <a:gd name="connsiteX0" fmla="*/ 0 w 807720"/>
              <a:gd name="connsiteY0" fmla="*/ 777240 h 777240"/>
              <a:gd name="connsiteX1" fmla="*/ 807720 w 807720"/>
              <a:gd name="connsiteY1" fmla="*/ 777240 h 777240"/>
              <a:gd name="connsiteX2" fmla="*/ 807720 w 807720"/>
              <a:gd name="connsiteY2" fmla="*/ 0 h 777240"/>
              <a:gd name="connsiteX3" fmla="*/ 556260 w 807720"/>
              <a:gd name="connsiteY3" fmla="*/ 0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720" h="777240">
                <a:moveTo>
                  <a:pt x="0" y="777240"/>
                </a:moveTo>
                <a:lnTo>
                  <a:pt x="807720" y="777240"/>
                </a:lnTo>
                <a:lnTo>
                  <a:pt x="807720" y="0"/>
                </a:lnTo>
                <a:lnTo>
                  <a:pt x="556260" y="0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375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FC112-C95E-4026-DFFB-6FD85F29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430" y="178950"/>
            <a:ext cx="8105342" cy="1325563"/>
          </a:xfrm>
        </p:spPr>
        <p:txBody>
          <a:bodyPr>
            <a:normAutofit/>
          </a:bodyPr>
          <a:lstStyle/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Énfasis Del Sistema De Evaluación Para El Aprendizaje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75AAD2-E390-C3EE-C99D-E011D6925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Pentagon 1">
            <a:extLst>
              <a:ext uri="{FF2B5EF4-FFF2-40B4-BE49-F238E27FC236}">
                <a16:creationId xmlns:a16="http://schemas.microsoft.com/office/drawing/2014/main" id="{5101FCE8-CDED-4E48-8F3E-961B57E8127E}"/>
              </a:ext>
            </a:extLst>
          </p:cNvPr>
          <p:cNvSpPr/>
          <p:nvPr/>
        </p:nvSpPr>
        <p:spPr>
          <a:xfrm flipH="1">
            <a:off x="186014" y="1563874"/>
            <a:ext cx="1420366" cy="2008833"/>
          </a:xfrm>
          <a:prstGeom prst="homePlate">
            <a:avLst>
              <a:gd name="adj" fmla="val 35991"/>
            </a:avLst>
          </a:prstGeom>
          <a:solidFill>
            <a:srgbClr val="9A2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F0CF910-0C0D-DC4C-A263-6A7C77095442}"/>
              </a:ext>
            </a:extLst>
          </p:cNvPr>
          <p:cNvSpPr/>
          <p:nvPr/>
        </p:nvSpPr>
        <p:spPr>
          <a:xfrm>
            <a:off x="1584157" y="1557338"/>
            <a:ext cx="3714425" cy="2016125"/>
          </a:xfrm>
          <a:prstGeom prst="rect">
            <a:avLst/>
          </a:prstGeom>
          <a:solidFill>
            <a:srgbClr val="C03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ts val="600"/>
              </a:spcBef>
            </a:pPr>
            <a:r>
              <a:rPr lang="es-NI" sz="1600" dirty="0">
                <a:sym typeface="+mn-ea"/>
              </a:rPr>
              <a:t>El énfasis de la evaluación es formativo; implica promover mejores aprendizajes por lo que es inherente a la acción didáctica</a:t>
            </a:r>
            <a:r>
              <a:rPr lang="es-NI" sz="2000" dirty="0">
                <a:sym typeface="+mn-ea"/>
              </a:rPr>
              <a:t>.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1" name="Pentagon 78">
            <a:extLst>
              <a:ext uri="{FF2B5EF4-FFF2-40B4-BE49-F238E27FC236}">
                <a16:creationId xmlns:a16="http://schemas.microsoft.com/office/drawing/2014/main" id="{E0A072A8-2981-C845-8C68-D0EC7BD3D7FE}"/>
              </a:ext>
            </a:extLst>
          </p:cNvPr>
          <p:cNvSpPr/>
          <p:nvPr/>
        </p:nvSpPr>
        <p:spPr>
          <a:xfrm flipH="1">
            <a:off x="186014" y="3814745"/>
            <a:ext cx="1420366" cy="2008833"/>
          </a:xfrm>
          <a:prstGeom prst="homePlate">
            <a:avLst>
              <a:gd name="adj" fmla="val 35991"/>
            </a:avLst>
          </a:prstGeom>
          <a:solidFill>
            <a:srgbClr val="216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3">
            <a:extLst>
              <a:ext uri="{FF2B5EF4-FFF2-40B4-BE49-F238E27FC236}">
                <a16:creationId xmlns:a16="http://schemas.microsoft.com/office/drawing/2014/main" id="{7E1F1E20-94E8-C648-A69A-FFFB1F1DC6B5}"/>
              </a:ext>
            </a:extLst>
          </p:cNvPr>
          <p:cNvSpPr/>
          <p:nvPr/>
        </p:nvSpPr>
        <p:spPr>
          <a:xfrm>
            <a:off x="1564899" y="3814745"/>
            <a:ext cx="3714425" cy="2016125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ts val="600"/>
              </a:spcBef>
            </a:pPr>
            <a:r>
              <a:rPr lang="es-NI" sz="1600" dirty="0">
                <a:sym typeface="+mn-ea"/>
              </a:rPr>
              <a:t>La evaluación está centrada en el aprendizaje que se espera alcanzar con los</a:t>
            </a:r>
          </a:p>
          <a:p>
            <a:pPr lvl="0" algn="just">
              <a:spcBef>
                <a:spcPts val="600"/>
              </a:spcBef>
            </a:pPr>
            <a:r>
              <a:rPr lang="es-NI" sz="1600" dirty="0">
                <a:sym typeface="+mn-ea"/>
              </a:rPr>
              <a:t>estudiantes, facilitando la realimentación oportuna, que permita la mejora permanente</a:t>
            </a:r>
          </a:p>
        </p:txBody>
      </p:sp>
      <p:sp>
        <p:nvSpPr>
          <p:cNvPr id="13" name="Pentagon 84">
            <a:extLst>
              <a:ext uri="{FF2B5EF4-FFF2-40B4-BE49-F238E27FC236}">
                <a16:creationId xmlns:a16="http://schemas.microsoft.com/office/drawing/2014/main" id="{E8B21B19-3BCF-A149-B741-FFF6BAC094BE}"/>
              </a:ext>
            </a:extLst>
          </p:cNvPr>
          <p:cNvSpPr/>
          <p:nvPr/>
        </p:nvSpPr>
        <p:spPr>
          <a:xfrm flipH="1">
            <a:off x="5364647" y="1563874"/>
            <a:ext cx="1420366" cy="2008833"/>
          </a:xfrm>
          <a:prstGeom prst="homePlate">
            <a:avLst>
              <a:gd name="adj" fmla="val 35991"/>
            </a:avLst>
          </a:prstGeom>
          <a:solidFill>
            <a:srgbClr val="128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86">
            <a:extLst>
              <a:ext uri="{FF2B5EF4-FFF2-40B4-BE49-F238E27FC236}">
                <a16:creationId xmlns:a16="http://schemas.microsoft.com/office/drawing/2014/main" id="{00325BD2-A702-C047-AE93-D69BC25772C7}"/>
              </a:ext>
            </a:extLst>
          </p:cNvPr>
          <p:cNvSpPr/>
          <p:nvPr/>
        </p:nvSpPr>
        <p:spPr>
          <a:xfrm flipH="1">
            <a:off x="5343200" y="3802380"/>
            <a:ext cx="1420495" cy="2703830"/>
          </a:xfrm>
          <a:prstGeom prst="homePlate">
            <a:avLst>
              <a:gd name="adj" fmla="val 35991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87">
            <a:extLst>
              <a:ext uri="{FF2B5EF4-FFF2-40B4-BE49-F238E27FC236}">
                <a16:creationId xmlns:a16="http://schemas.microsoft.com/office/drawing/2014/main" id="{507E6DC2-739E-8142-9678-3EB3C21CFA48}"/>
              </a:ext>
            </a:extLst>
          </p:cNvPr>
          <p:cNvSpPr/>
          <p:nvPr/>
        </p:nvSpPr>
        <p:spPr>
          <a:xfrm>
            <a:off x="6763060" y="3808095"/>
            <a:ext cx="3714115" cy="27057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NI" sz="1600" dirty="0">
                <a:solidFill>
                  <a:schemeClr val="bg1"/>
                </a:solidFill>
                <a:sym typeface="+mn-ea"/>
              </a:rPr>
              <a:t>El docente Integra estrategias evaluativas que incluyen teoría y práctica, aplicando los saberes en situaciones de la vida cotidiana, lo que permite tomar en cuenta las evidencias de aprendizaje en las prácticas diarias de trabajo, para reflexionar, orientar, regular y mejorar el aprendizaje.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E1467748-F23F-4648-A93D-FAA036608938}"/>
              </a:ext>
            </a:extLst>
          </p:cNvPr>
          <p:cNvSpPr/>
          <p:nvPr/>
        </p:nvSpPr>
        <p:spPr>
          <a:xfrm>
            <a:off x="6762790" y="1557338"/>
            <a:ext cx="3714385" cy="2016125"/>
          </a:xfrm>
          <a:prstGeom prst="rect">
            <a:avLst/>
          </a:prstGeom>
          <a:solidFill>
            <a:srgbClr val="16A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NI" sz="1600" dirty="0">
                <a:solidFill>
                  <a:schemeClr val="bg1"/>
                </a:solidFill>
                <a:sym typeface="+mn-ea"/>
              </a:rPr>
              <a:t>El docente asume el rol de mediador del proceso de aprendizaje, por tanto, la</a:t>
            </a:r>
          </a:p>
          <a:p>
            <a:pPr lvl="0" algn="just"/>
            <a:r>
              <a:rPr lang="es-NI" sz="1600" dirty="0">
                <a:solidFill>
                  <a:schemeClr val="bg1"/>
                </a:solidFill>
                <a:sym typeface="+mn-ea"/>
              </a:rPr>
              <a:t>evaluación es el eje central de la labor docente y no una actividad que se realiza al final de un periodo.</a:t>
            </a:r>
            <a:endParaRPr lang="en-US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34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97982-3DB7-B152-4ABA-EDE86349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036" y="-92077"/>
            <a:ext cx="6636328" cy="1325563"/>
          </a:xfrm>
        </p:spPr>
        <p:txBody>
          <a:bodyPr>
            <a:normAutofit/>
          </a:bodyPr>
          <a:lstStyle/>
          <a:p>
            <a:pPr algn="ctr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Evaluación Formativa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2EF8C9C3-37F2-8A41-AE51-7E9A77D007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0864551"/>
              </p:ext>
            </p:extLst>
          </p:nvPr>
        </p:nvGraphicFramePr>
        <p:xfrm>
          <a:off x="328166" y="764705"/>
          <a:ext cx="7063978" cy="566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DEB8C589-41DF-8A48-9B06-533A219AF947}"/>
              </a:ext>
            </a:extLst>
          </p:cNvPr>
          <p:cNvSpPr/>
          <p:nvPr/>
        </p:nvSpPr>
        <p:spPr>
          <a:xfrm>
            <a:off x="8098060" y="1700808"/>
            <a:ext cx="34701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NI" sz="2400" dirty="0"/>
              <a:t>Necesidad de darle el mayor uso pedagógico posible a la evaluación. </a:t>
            </a:r>
          </a:p>
          <a:p>
            <a:pPr algn="just"/>
            <a:endParaRPr lang="es-NI" sz="2400" dirty="0"/>
          </a:p>
          <a:p>
            <a:pPr algn="just"/>
            <a:r>
              <a:rPr lang="es-NI" sz="2400" dirty="0"/>
              <a:t>La práctica de la evaluación formativa  en  el aula, conlleva a promover el avance del aprendizaje de los estudiantes, considerando sus particularidades</a:t>
            </a:r>
            <a:r>
              <a:rPr lang="es-NI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.</a:t>
            </a:r>
            <a:endParaRPr lang="es-NI" sz="2400" dirty="0"/>
          </a:p>
        </p:txBody>
      </p:sp>
      <p:sp>
        <p:nvSpPr>
          <p:cNvPr id="14" name="Cerrar llave 13">
            <a:extLst>
              <a:ext uri="{FF2B5EF4-FFF2-40B4-BE49-F238E27FC236}">
                <a16:creationId xmlns:a16="http://schemas.microsoft.com/office/drawing/2014/main" id="{37CD70D5-9E8A-6942-979C-EDD1D6015B85}"/>
              </a:ext>
            </a:extLst>
          </p:cNvPr>
          <p:cNvSpPr/>
          <p:nvPr/>
        </p:nvSpPr>
        <p:spPr>
          <a:xfrm>
            <a:off x="7392144" y="908720"/>
            <a:ext cx="705917" cy="5523810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657148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FC112-C95E-4026-DFFB-6FD85F29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746" y="-6790"/>
            <a:ext cx="7204363" cy="1325563"/>
          </a:xfrm>
        </p:spPr>
        <p:txBody>
          <a:bodyPr/>
          <a:lstStyle/>
          <a:p>
            <a:pPr algn="ctr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Evaluación Formativa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C53A6AB5-B5F3-A144-9B3D-6F48CDE43917}"/>
              </a:ext>
            </a:extLst>
          </p:cNvPr>
          <p:cNvSpPr txBox="1"/>
          <p:nvPr/>
        </p:nvSpPr>
        <p:spPr>
          <a:xfrm>
            <a:off x="303911" y="1730698"/>
            <a:ext cx="3436494" cy="18466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48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Criterios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3F48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Evaluación</a:t>
            </a:r>
          </a:p>
          <a:p>
            <a:pPr lvl="0" algn="just"/>
            <a:r>
              <a:rPr lang="en-US" dirty="0"/>
              <a:t>Referentes específicos para valorar el aprendizaje de los estudiantes, </a:t>
            </a:r>
            <a:r>
              <a:rPr lang="es-NI" dirty="0"/>
              <a:t>permiten identificar avances y dificultades de los estudiantes con relación al indicador de logro.</a:t>
            </a:r>
            <a:endParaRPr lang="en-US" dirty="0"/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D816E8D4-9DA7-B34E-B907-E4C3FE5F4214}"/>
              </a:ext>
            </a:extLst>
          </p:cNvPr>
          <p:cNvSpPr txBox="1"/>
          <p:nvPr/>
        </p:nvSpPr>
        <p:spPr>
          <a:xfrm>
            <a:off x="8391566" y="990605"/>
            <a:ext cx="3423541" cy="3323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48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Técnicas e Instrumentos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3F48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Evaluación</a:t>
            </a:r>
          </a:p>
          <a:p>
            <a:pPr algn="just"/>
            <a:r>
              <a:rPr lang="es-NI" dirty="0"/>
              <a:t>Considerar los aspectos referidos a: la coherencia entre los criterios y el indicador de logro; la pertinencia con el momento de evaluación en que serán aplicados; la información que se obtendrá como resultado del proceso de aprendizaje.</a:t>
            </a:r>
            <a:endParaRPr lang="en-US" dirty="0"/>
          </a:p>
          <a:p>
            <a: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9B134545-7B06-114B-BF6A-7D9BBC7CCC0F}"/>
              </a:ext>
            </a:extLst>
          </p:cNvPr>
          <p:cNvSpPr txBox="1"/>
          <p:nvPr/>
        </p:nvSpPr>
        <p:spPr>
          <a:xfrm>
            <a:off x="233993" y="4241819"/>
            <a:ext cx="3717293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48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Evidencias de Aprendizaje</a:t>
            </a:r>
          </a:p>
          <a:p>
            <a:pPr algn="just"/>
            <a:r>
              <a:rPr lang="es-NI" dirty="0"/>
              <a:t>Lo que los estudiantes escriben, dicen, hacen y crean para mostrar su aprendizaje.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F48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FE4823A9-4FFC-C941-BE65-6B33CE71543B}"/>
              </a:ext>
            </a:extLst>
          </p:cNvPr>
          <p:cNvSpPr txBox="1"/>
          <p:nvPr/>
        </p:nvSpPr>
        <p:spPr>
          <a:xfrm>
            <a:off x="8455708" y="4217386"/>
            <a:ext cx="3295259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48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Realimentación</a:t>
            </a:r>
          </a:p>
          <a:p>
            <a:pPr algn="just"/>
            <a:r>
              <a:rPr lang="es-NI" dirty="0"/>
              <a:t>Estudiantes: información que reciben a partir de su desempeño.</a:t>
            </a:r>
          </a:p>
          <a:p>
            <a:pPr algn="just"/>
            <a:r>
              <a:rPr lang="es-NI" dirty="0"/>
              <a:t>Docente: analiza qué aspectos de su práctica pedagógica facilitaron los aprendizajes y cuáles tuvieron menos resultado, para realizar ajustes.</a:t>
            </a:r>
            <a:endParaRPr lang="en-US" dirty="0"/>
          </a:p>
        </p:txBody>
      </p:sp>
      <p:grpSp>
        <p:nvGrpSpPr>
          <p:cNvPr id="14" name="Group 5">
            <a:extLst>
              <a:ext uri="{FF2B5EF4-FFF2-40B4-BE49-F238E27FC236}">
                <a16:creationId xmlns:a16="http://schemas.microsoft.com/office/drawing/2014/main" id="{C7D428A1-C2C3-2149-BD26-7124D84224FA}"/>
              </a:ext>
            </a:extLst>
          </p:cNvPr>
          <p:cNvGrpSpPr>
            <a:grpSpLocks noChangeAspect="1"/>
          </p:cNvGrpSpPr>
          <p:nvPr/>
        </p:nvGrpSpPr>
        <p:grpSpPr>
          <a:xfrm>
            <a:off x="4061992" y="1674927"/>
            <a:ext cx="1864966" cy="1864966"/>
            <a:chOff x="1382806" y="3668806"/>
            <a:chExt cx="3025588" cy="3025588"/>
          </a:xfrm>
        </p:grpSpPr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1A9F36FE-9FAD-B14D-AA03-FA22C602385C}"/>
                </a:ext>
              </a:extLst>
            </p:cNvPr>
            <p:cNvSpPr/>
            <p:nvPr/>
          </p:nvSpPr>
          <p:spPr>
            <a:xfrm>
              <a:off x="1382806" y="3668806"/>
              <a:ext cx="3025588" cy="3025588"/>
            </a:xfrm>
            <a:prstGeom prst="rect">
              <a:avLst/>
            </a:prstGeom>
            <a:solidFill>
              <a:srgbClr val="F3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FD0CA79-96BE-9242-8D4D-A024C1D57578}"/>
                </a:ext>
              </a:extLst>
            </p:cNvPr>
            <p:cNvSpPr/>
            <p:nvPr/>
          </p:nvSpPr>
          <p:spPr>
            <a:xfrm>
              <a:off x="2338093" y="4265700"/>
              <a:ext cx="1180970" cy="1933171"/>
            </a:xfrm>
            <a:custGeom>
              <a:avLst/>
              <a:gdLst/>
              <a:ahLst/>
              <a:cxnLst/>
              <a:rect l="l" t="t" r="r" b="b"/>
              <a:pathLst>
                <a:path w="1180970" h="1933171">
                  <a:moveTo>
                    <a:pt x="634994" y="0"/>
                  </a:moveTo>
                  <a:cubicBezTo>
                    <a:pt x="672579" y="0"/>
                    <a:pt x="702993" y="742"/>
                    <a:pt x="726237" y="2226"/>
                  </a:cubicBezTo>
                  <a:cubicBezTo>
                    <a:pt x="749481" y="3709"/>
                    <a:pt x="767037" y="6182"/>
                    <a:pt x="778906" y="9644"/>
                  </a:cubicBezTo>
                  <a:cubicBezTo>
                    <a:pt x="790775" y="13106"/>
                    <a:pt x="798688" y="17804"/>
                    <a:pt x="802644" y="23738"/>
                  </a:cubicBezTo>
                  <a:cubicBezTo>
                    <a:pt x="806600" y="29673"/>
                    <a:pt x="808579" y="37091"/>
                    <a:pt x="808579" y="45993"/>
                  </a:cubicBezTo>
                  <a:lnTo>
                    <a:pt x="808579" y="1631994"/>
                  </a:lnTo>
                  <a:lnTo>
                    <a:pt x="1121624" y="1631994"/>
                  </a:lnTo>
                  <a:cubicBezTo>
                    <a:pt x="1130526" y="1631994"/>
                    <a:pt x="1138686" y="1634714"/>
                    <a:pt x="1146104" y="1640154"/>
                  </a:cubicBezTo>
                  <a:cubicBezTo>
                    <a:pt x="1153523" y="1645594"/>
                    <a:pt x="1159952" y="1654248"/>
                    <a:pt x="1165392" y="1666117"/>
                  </a:cubicBezTo>
                  <a:cubicBezTo>
                    <a:pt x="1170832" y="1677986"/>
                    <a:pt x="1174788" y="1693564"/>
                    <a:pt x="1177261" y="1712852"/>
                  </a:cubicBezTo>
                  <a:cubicBezTo>
                    <a:pt x="1179733" y="1732139"/>
                    <a:pt x="1180970" y="1756124"/>
                    <a:pt x="1180970" y="1784808"/>
                  </a:cubicBezTo>
                  <a:cubicBezTo>
                    <a:pt x="1180970" y="1812502"/>
                    <a:pt x="1179486" y="1835993"/>
                    <a:pt x="1176519" y="1855280"/>
                  </a:cubicBezTo>
                  <a:cubicBezTo>
                    <a:pt x="1173552" y="1874567"/>
                    <a:pt x="1169348" y="1889898"/>
                    <a:pt x="1163908" y="1901273"/>
                  </a:cubicBezTo>
                  <a:cubicBezTo>
                    <a:pt x="1158468" y="1912647"/>
                    <a:pt x="1152286" y="1920807"/>
                    <a:pt x="1145363" y="1925753"/>
                  </a:cubicBezTo>
                  <a:cubicBezTo>
                    <a:pt x="1138439" y="1930698"/>
                    <a:pt x="1130526" y="1933171"/>
                    <a:pt x="1121624" y="1933171"/>
                  </a:cubicBezTo>
                  <a:lnTo>
                    <a:pt x="62312" y="1933171"/>
                  </a:lnTo>
                  <a:cubicBezTo>
                    <a:pt x="54400" y="1933171"/>
                    <a:pt x="46982" y="1930698"/>
                    <a:pt x="40058" y="1925753"/>
                  </a:cubicBezTo>
                  <a:cubicBezTo>
                    <a:pt x="33134" y="1920807"/>
                    <a:pt x="26953" y="1912647"/>
                    <a:pt x="21513" y="1901273"/>
                  </a:cubicBezTo>
                  <a:cubicBezTo>
                    <a:pt x="16073" y="1889898"/>
                    <a:pt x="11869" y="1874567"/>
                    <a:pt x="8902" y="1855280"/>
                  </a:cubicBezTo>
                  <a:cubicBezTo>
                    <a:pt x="5934" y="1835993"/>
                    <a:pt x="4451" y="1812502"/>
                    <a:pt x="4451" y="1784808"/>
                  </a:cubicBezTo>
                  <a:cubicBezTo>
                    <a:pt x="4451" y="1756124"/>
                    <a:pt x="5687" y="1732139"/>
                    <a:pt x="8160" y="1712852"/>
                  </a:cubicBezTo>
                  <a:cubicBezTo>
                    <a:pt x="10633" y="1693564"/>
                    <a:pt x="14589" y="1677986"/>
                    <a:pt x="20029" y="1666117"/>
                  </a:cubicBezTo>
                  <a:cubicBezTo>
                    <a:pt x="25469" y="1654248"/>
                    <a:pt x="31651" y="1645594"/>
                    <a:pt x="38574" y="1640154"/>
                  </a:cubicBezTo>
                  <a:cubicBezTo>
                    <a:pt x="45498" y="1634714"/>
                    <a:pt x="53411" y="1631994"/>
                    <a:pt x="62312" y="1631994"/>
                  </a:cubicBezTo>
                  <a:lnTo>
                    <a:pt x="419867" y="1631994"/>
                  </a:lnTo>
                  <a:lnTo>
                    <a:pt x="419867" y="382777"/>
                  </a:lnTo>
                  <a:lnTo>
                    <a:pt x="111272" y="553394"/>
                  </a:lnTo>
                  <a:cubicBezTo>
                    <a:pt x="88523" y="564274"/>
                    <a:pt x="69978" y="570951"/>
                    <a:pt x="55636" y="573423"/>
                  </a:cubicBezTo>
                  <a:cubicBezTo>
                    <a:pt x="41294" y="575896"/>
                    <a:pt x="29920" y="572929"/>
                    <a:pt x="21513" y="564522"/>
                  </a:cubicBezTo>
                  <a:cubicBezTo>
                    <a:pt x="13105" y="556114"/>
                    <a:pt x="7418" y="541525"/>
                    <a:pt x="4451" y="520755"/>
                  </a:cubicBezTo>
                  <a:cubicBezTo>
                    <a:pt x="1484" y="499984"/>
                    <a:pt x="0" y="470806"/>
                    <a:pt x="0" y="433220"/>
                  </a:cubicBezTo>
                  <a:cubicBezTo>
                    <a:pt x="0" y="409482"/>
                    <a:pt x="494" y="389948"/>
                    <a:pt x="1484" y="374617"/>
                  </a:cubicBezTo>
                  <a:cubicBezTo>
                    <a:pt x="2473" y="359286"/>
                    <a:pt x="4945" y="346181"/>
                    <a:pt x="8902" y="335301"/>
                  </a:cubicBezTo>
                  <a:cubicBezTo>
                    <a:pt x="12858" y="324421"/>
                    <a:pt x="18298" y="315519"/>
                    <a:pt x="25222" y="308595"/>
                  </a:cubicBezTo>
                  <a:cubicBezTo>
                    <a:pt x="32145" y="301672"/>
                    <a:pt x="41542" y="294254"/>
                    <a:pt x="53411" y="286341"/>
                  </a:cubicBezTo>
                  <a:lnTo>
                    <a:pt x="465860" y="19288"/>
                  </a:lnTo>
                  <a:cubicBezTo>
                    <a:pt x="470805" y="15331"/>
                    <a:pt x="476987" y="12117"/>
                    <a:pt x="484405" y="9644"/>
                  </a:cubicBezTo>
                  <a:cubicBezTo>
                    <a:pt x="491823" y="7171"/>
                    <a:pt x="501467" y="5193"/>
                    <a:pt x="513336" y="3709"/>
                  </a:cubicBezTo>
                  <a:cubicBezTo>
                    <a:pt x="525205" y="2226"/>
                    <a:pt x="540783" y="1237"/>
                    <a:pt x="560070" y="742"/>
                  </a:cubicBezTo>
                  <a:cubicBezTo>
                    <a:pt x="579358" y="248"/>
                    <a:pt x="604332" y="0"/>
                    <a:pt x="6349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DC8FDDC0-37F5-3B46-9E27-43CFCAA5944F}"/>
                </a:ext>
              </a:extLst>
            </p:cNvPr>
            <p:cNvSpPr/>
            <p:nvPr/>
          </p:nvSpPr>
          <p:spPr>
            <a:xfrm>
              <a:off x="2361975" y="4296064"/>
              <a:ext cx="2046419" cy="2398330"/>
            </a:xfrm>
            <a:custGeom>
              <a:avLst/>
              <a:gdLst>
                <a:gd name="connsiteX0" fmla="*/ 395986 w 2046419"/>
                <a:gd name="connsiteY0" fmla="*/ 352414 h 2398330"/>
                <a:gd name="connsiteX1" fmla="*/ 395987 w 2046419"/>
                <a:gd name="connsiteY1" fmla="*/ 879025 h 2398330"/>
                <a:gd name="connsiteX2" fmla="*/ 0 w 2046419"/>
                <a:gd name="connsiteY2" fmla="*/ 535520 h 2398330"/>
                <a:gd name="connsiteX3" fmla="*/ 12468 w 2046419"/>
                <a:gd name="connsiteY3" fmla="*/ 542690 h 2398330"/>
                <a:gd name="connsiteX4" fmla="*/ 31755 w 2046419"/>
                <a:gd name="connsiteY4" fmla="*/ 543060 h 2398330"/>
                <a:gd name="connsiteX5" fmla="*/ 87391 w 2046419"/>
                <a:gd name="connsiteY5" fmla="*/ 523032 h 2398330"/>
                <a:gd name="connsiteX6" fmla="*/ 780529 w 2046419"/>
                <a:gd name="connsiteY6" fmla="*/ 0 h 2398330"/>
                <a:gd name="connsiteX7" fmla="*/ 2046419 w 2046419"/>
                <a:gd name="connsiteY7" fmla="*/ 1098117 h 2398330"/>
                <a:gd name="connsiteX8" fmla="*/ 2046419 w 2046419"/>
                <a:gd name="connsiteY8" fmla="*/ 2398330 h 2398330"/>
                <a:gd name="connsiteX9" fmla="*/ 599559 w 2046419"/>
                <a:gd name="connsiteY9" fmla="*/ 2398330 h 2398330"/>
                <a:gd name="connsiteX10" fmla="*/ 22023 w 2046419"/>
                <a:gd name="connsiteY10" fmla="*/ 1897337 h 2398330"/>
                <a:gd name="connsiteX11" fmla="*/ 38430 w 2046419"/>
                <a:gd name="connsiteY11" fmla="*/ 1902806 h 2398330"/>
                <a:gd name="connsiteX12" fmla="*/ 1097742 w 2046419"/>
                <a:gd name="connsiteY12" fmla="*/ 1902806 h 2398330"/>
                <a:gd name="connsiteX13" fmla="*/ 1121481 w 2046419"/>
                <a:gd name="connsiteY13" fmla="*/ 1895388 h 2398330"/>
                <a:gd name="connsiteX14" fmla="*/ 1140026 w 2046419"/>
                <a:gd name="connsiteY14" fmla="*/ 1870908 h 2398330"/>
                <a:gd name="connsiteX15" fmla="*/ 1152637 w 2046419"/>
                <a:gd name="connsiteY15" fmla="*/ 1824915 h 2398330"/>
                <a:gd name="connsiteX16" fmla="*/ 1157088 w 2046419"/>
                <a:gd name="connsiteY16" fmla="*/ 1754443 h 2398330"/>
                <a:gd name="connsiteX17" fmla="*/ 1153379 w 2046419"/>
                <a:gd name="connsiteY17" fmla="*/ 1682487 h 2398330"/>
                <a:gd name="connsiteX18" fmla="*/ 1141510 w 2046419"/>
                <a:gd name="connsiteY18" fmla="*/ 1635752 h 2398330"/>
                <a:gd name="connsiteX19" fmla="*/ 1122222 w 2046419"/>
                <a:gd name="connsiteY19" fmla="*/ 1609789 h 2398330"/>
                <a:gd name="connsiteX20" fmla="*/ 1097742 w 2046419"/>
                <a:gd name="connsiteY20" fmla="*/ 1601629 h 2398330"/>
                <a:gd name="connsiteX21" fmla="*/ 784697 w 2046419"/>
                <a:gd name="connsiteY21" fmla="*/ 1601629 h 2398330"/>
                <a:gd name="connsiteX22" fmla="*/ 784697 w 2046419"/>
                <a:gd name="connsiteY22" fmla="*/ 15628 h 239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46419" h="2398330">
                  <a:moveTo>
                    <a:pt x="395986" y="352414"/>
                  </a:moveTo>
                  <a:lnTo>
                    <a:pt x="395987" y="879025"/>
                  </a:lnTo>
                  <a:lnTo>
                    <a:pt x="0" y="535520"/>
                  </a:lnTo>
                  <a:lnTo>
                    <a:pt x="12468" y="542690"/>
                  </a:lnTo>
                  <a:cubicBezTo>
                    <a:pt x="18154" y="544173"/>
                    <a:pt x="24585" y="544297"/>
                    <a:pt x="31755" y="543060"/>
                  </a:cubicBezTo>
                  <a:cubicBezTo>
                    <a:pt x="46097" y="540588"/>
                    <a:pt x="64642" y="533911"/>
                    <a:pt x="87391" y="523032"/>
                  </a:cubicBezTo>
                  <a:close/>
                  <a:moveTo>
                    <a:pt x="780529" y="0"/>
                  </a:moveTo>
                  <a:lnTo>
                    <a:pt x="2046419" y="1098117"/>
                  </a:lnTo>
                  <a:lnTo>
                    <a:pt x="2046419" y="2398330"/>
                  </a:lnTo>
                  <a:lnTo>
                    <a:pt x="599559" y="2398330"/>
                  </a:lnTo>
                  <a:lnTo>
                    <a:pt x="22023" y="1897337"/>
                  </a:lnTo>
                  <a:lnTo>
                    <a:pt x="38430" y="1902806"/>
                  </a:lnTo>
                  <a:lnTo>
                    <a:pt x="1097742" y="1902806"/>
                  </a:lnTo>
                  <a:cubicBezTo>
                    <a:pt x="1106644" y="1902806"/>
                    <a:pt x="1114557" y="1900333"/>
                    <a:pt x="1121481" y="1895388"/>
                  </a:cubicBezTo>
                  <a:cubicBezTo>
                    <a:pt x="1128404" y="1890442"/>
                    <a:pt x="1134586" y="1882282"/>
                    <a:pt x="1140026" y="1870908"/>
                  </a:cubicBezTo>
                  <a:cubicBezTo>
                    <a:pt x="1145466" y="1859533"/>
                    <a:pt x="1149670" y="1844202"/>
                    <a:pt x="1152637" y="1824915"/>
                  </a:cubicBezTo>
                  <a:cubicBezTo>
                    <a:pt x="1155604" y="1805628"/>
                    <a:pt x="1157088" y="1782137"/>
                    <a:pt x="1157088" y="1754443"/>
                  </a:cubicBezTo>
                  <a:cubicBezTo>
                    <a:pt x="1157088" y="1725759"/>
                    <a:pt x="1155851" y="1701774"/>
                    <a:pt x="1153379" y="1682487"/>
                  </a:cubicBezTo>
                  <a:cubicBezTo>
                    <a:pt x="1150906" y="1663199"/>
                    <a:pt x="1146950" y="1647621"/>
                    <a:pt x="1141510" y="1635752"/>
                  </a:cubicBezTo>
                  <a:cubicBezTo>
                    <a:pt x="1136070" y="1623883"/>
                    <a:pt x="1129641" y="1615229"/>
                    <a:pt x="1122222" y="1609789"/>
                  </a:cubicBezTo>
                  <a:cubicBezTo>
                    <a:pt x="1114804" y="1604349"/>
                    <a:pt x="1106644" y="1601629"/>
                    <a:pt x="1097742" y="1601629"/>
                  </a:cubicBezTo>
                  <a:lnTo>
                    <a:pt x="784697" y="1601629"/>
                  </a:lnTo>
                  <a:lnTo>
                    <a:pt x="784697" y="15628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8" name="Group 9">
            <a:extLst>
              <a:ext uri="{FF2B5EF4-FFF2-40B4-BE49-F238E27FC236}">
                <a16:creationId xmlns:a16="http://schemas.microsoft.com/office/drawing/2014/main" id="{D5FEE7AC-3298-034B-8736-E2C2B90D4907}"/>
              </a:ext>
            </a:extLst>
          </p:cNvPr>
          <p:cNvGrpSpPr>
            <a:grpSpLocks noChangeAspect="1"/>
          </p:cNvGrpSpPr>
          <p:nvPr/>
        </p:nvGrpSpPr>
        <p:grpSpPr>
          <a:xfrm>
            <a:off x="4061991" y="3798283"/>
            <a:ext cx="1864967" cy="1976381"/>
            <a:chOff x="1382807" y="174388"/>
            <a:chExt cx="3025589" cy="3025589"/>
          </a:xfrm>
        </p:grpSpPr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BD32BAE9-77BE-1041-A6F1-69C6CB42C0BE}"/>
                </a:ext>
              </a:extLst>
            </p:cNvPr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rgbClr val="C03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891D8890-8AC0-4C4C-A562-88F624364B8F}"/>
                </a:ext>
              </a:extLst>
            </p:cNvPr>
            <p:cNvSpPr/>
            <p:nvPr/>
          </p:nvSpPr>
          <p:spPr>
            <a:xfrm>
              <a:off x="2249080" y="750510"/>
              <a:ext cx="1287791" cy="1953942"/>
            </a:xfrm>
            <a:custGeom>
              <a:avLst/>
              <a:gdLst/>
              <a:ahLst/>
              <a:cxnLst/>
              <a:rect l="l" t="t" r="r" b="b"/>
              <a:pathLst>
                <a:path w="1287791" h="1953942">
                  <a:moveTo>
                    <a:pt x="615707" y="0"/>
                  </a:moveTo>
                  <a:cubicBezTo>
                    <a:pt x="715605" y="0"/>
                    <a:pt x="802891" y="12611"/>
                    <a:pt x="877568" y="37833"/>
                  </a:cubicBezTo>
                  <a:cubicBezTo>
                    <a:pt x="952244" y="63055"/>
                    <a:pt x="1014309" y="98167"/>
                    <a:pt x="1063763" y="143171"/>
                  </a:cubicBezTo>
                  <a:cubicBezTo>
                    <a:pt x="1113217" y="188174"/>
                    <a:pt x="1150061" y="241585"/>
                    <a:pt x="1174294" y="303403"/>
                  </a:cubicBezTo>
                  <a:cubicBezTo>
                    <a:pt x="1198526" y="365221"/>
                    <a:pt x="1210642" y="431737"/>
                    <a:pt x="1210642" y="502951"/>
                  </a:cubicBezTo>
                  <a:cubicBezTo>
                    <a:pt x="1210642" y="565264"/>
                    <a:pt x="1204708" y="626587"/>
                    <a:pt x="1192839" y="686921"/>
                  </a:cubicBezTo>
                  <a:cubicBezTo>
                    <a:pt x="1180970" y="747256"/>
                    <a:pt x="1156243" y="812288"/>
                    <a:pt x="1118657" y="882019"/>
                  </a:cubicBezTo>
                  <a:cubicBezTo>
                    <a:pt x="1081072" y="951749"/>
                    <a:pt x="1028156" y="1028898"/>
                    <a:pt x="959909" y="1113465"/>
                  </a:cubicBezTo>
                  <a:cubicBezTo>
                    <a:pt x="891662" y="1198032"/>
                    <a:pt x="801161" y="1296199"/>
                    <a:pt x="688405" y="1407966"/>
                  </a:cubicBezTo>
                  <a:lnTo>
                    <a:pt x="464376" y="1637928"/>
                  </a:lnTo>
                  <a:lnTo>
                    <a:pt x="1221028" y="1637928"/>
                  </a:lnTo>
                  <a:cubicBezTo>
                    <a:pt x="1230919" y="1637928"/>
                    <a:pt x="1240068" y="1640896"/>
                    <a:pt x="1248475" y="1646830"/>
                  </a:cubicBezTo>
                  <a:cubicBezTo>
                    <a:pt x="1256882" y="1652765"/>
                    <a:pt x="1264053" y="1661914"/>
                    <a:pt x="1269988" y="1674277"/>
                  </a:cubicBezTo>
                  <a:cubicBezTo>
                    <a:pt x="1275922" y="1686641"/>
                    <a:pt x="1280373" y="1702961"/>
                    <a:pt x="1283340" y="1723237"/>
                  </a:cubicBezTo>
                  <a:cubicBezTo>
                    <a:pt x="1286308" y="1743513"/>
                    <a:pt x="1287791" y="1767499"/>
                    <a:pt x="1287791" y="1795193"/>
                  </a:cubicBezTo>
                  <a:cubicBezTo>
                    <a:pt x="1287791" y="1823877"/>
                    <a:pt x="1286555" y="1848357"/>
                    <a:pt x="1284082" y="1868633"/>
                  </a:cubicBezTo>
                  <a:cubicBezTo>
                    <a:pt x="1281609" y="1888909"/>
                    <a:pt x="1277900" y="1905476"/>
                    <a:pt x="1272955" y="1918335"/>
                  </a:cubicBezTo>
                  <a:cubicBezTo>
                    <a:pt x="1268010" y="1931193"/>
                    <a:pt x="1261580" y="1940342"/>
                    <a:pt x="1253668" y="1945782"/>
                  </a:cubicBezTo>
                  <a:cubicBezTo>
                    <a:pt x="1245755" y="1951222"/>
                    <a:pt x="1236853" y="1953942"/>
                    <a:pt x="1226962" y="1953942"/>
                  </a:cubicBezTo>
                  <a:lnTo>
                    <a:pt x="123141" y="1953942"/>
                  </a:lnTo>
                  <a:cubicBezTo>
                    <a:pt x="101382" y="1953942"/>
                    <a:pt x="82589" y="1951963"/>
                    <a:pt x="66764" y="1948007"/>
                  </a:cubicBezTo>
                  <a:cubicBezTo>
                    <a:pt x="50938" y="1944051"/>
                    <a:pt x="38080" y="1936385"/>
                    <a:pt x="28189" y="1925011"/>
                  </a:cubicBezTo>
                  <a:cubicBezTo>
                    <a:pt x="18298" y="1913636"/>
                    <a:pt x="11127" y="1897069"/>
                    <a:pt x="6676" y="1875309"/>
                  </a:cubicBezTo>
                  <a:cubicBezTo>
                    <a:pt x="2226" y="1853549"/>
                    <a:pt x="0" y="1825360"/>
                    <a:pt x="0" y="1790742"/>
                  </a:cubicBezTo>
                  <a:cubicBezTo>
                    <a:pt x="0" y="1758103"/>
                    <a:pt x="1484" y="1730161"/>
                    <a:pt x="4451" y="1706917"/>
                  </a:cubicBezTo>
                  <a:cubicBezTo>
                    <a:pt x="7418" y="1683674"/>
                    <a:pt x="12858" y="1662903"/>
                    <a:pt x="20771" y="1644605"/>
                  </a:cubicBezTo>
                  <a:cubicBezTo>
                    <a:pt x="28684" y="1626307"/>
                    <a:pt x="38822" y="1608503"/>
                    <a:pt x="51185" y="1591194"/>
                  </a:cubicBezTo>
                  <a:cubicBezTo>
                    <a:pt x="63549" y="1573885"/>
                    <a:pt x="79622" y="1554845"/>
                    <a:pt x="99403" y="1534074"/>
                  </a:cubicBezTo>
                  <a:lnTo>
                    <a:pt x="431737" y="1178003"/>
                  </a:lnTo>
                  <a:cubicBezTo>
                    <a:pt x="498005" y="1108767"/>
                    <a:pt x="551416" y="1045713"/>
                    <a:pt x="591969" y="988840"/>
                  </a:cubicBezTo>
                  <a:cubicBezTo>
                    <a:pt x="632521" y="931968"/>
                    <a:pt x="664172" y="880041"/>
                    <a:pt x="686921" y="833059"/>
                  </a:cubicBezTo>
                  <a:cubicBezTo>
                    <a:pt x="709670" y="786077"/>
                    <a:pt x="725248" y="742805"/>
                    <a:pt x="733655" y="703241"/>
                  </a:cubicBezTo>
                  <a:cubicBezTo>
                    <a:pt x="742063" y="663678"/>
                    <a:pt x="746266" y="626092"/>
                    <a:pt x="746266" y="590485"/>
                  </a:cubicBezTo>
                  <a:cubicBezTo>
                    <a:pt x="746266" y="557845"/>
                    <a:pt x="741074" y="526936"/>
                    <a:pt x="730688" y="497758"/>
                  </a:cubicBezTo>
                  <a:cubicBezTo>
                    <a:pt x="720303" y="468580"/>
                    <a:pt x="704972" y="443111"/>
                    <a:pt x="684696" y="421351"/>
                  </a:cubicBezTo>
                  <a:cubicBezTo>
                    <a:pt x="664419" y="399591"/>
                    <a:pt x="638950" y="382530"/>
                    <a:pt x="608289" y="370166"/>
                  </a:cubicBezTo>
                  <a:cubicBezTo>
                    <a:pt x="577627" y="357802"/>
                    <a:pt x="541525" y="351621"/>
                    <a:pt x="499984" y="351621"/>
                  </a:cubicBezTo>
                  <a:cubicBezTo>
                    <a:pt x="441627" y="351621"/>
                    <a:pt x="389948" y="359039"/>
                    <a:pt x="344944" y="373875"/>
                  </a:cubicBezTo>
                  <a:cubicBezTo>
                    <a:pt x="299941" y="388711"/>
                    <a:pt x="260377" y="405279"/>
                    <a:pt x="226254" y="423577"/>
                  </a:cubicBezTo>
                  <a:cubicBezTo>
                    <a:pt x="192130" y="441875"/>
                    <a:pt x="163694" y="458689"/>
                    <a:pt x="140945" y="474020"/>
                  </a:cubicBezTo>
                  <a:cubicBezTo>
                    <a:pt x="118196" y="489351"/>
                    <a:pt x="100392" y="497017"/>
                    <a:pt x="87534" y="497017"/>
                  </a:cubicBezTo>
                  <a:cubicBezTo>
                    <a:pt x="78633" y="497017"/>
                    <a:pt x="70967" y="494049"/>
                    <a:pt x="64538" y="488115"/>
                  </a:cubicBezTo>
                  <a:cubicBezTo>
                    <a:pt x="58109" y="482180"/>
                    <a:pt x="52916" y="472289"/>
                    <a:pt x="48960" y="458442"/>
                  </a:cubicBezTo>
                  <a:cubicBezTo>
                    <a:pt x="45004" y="444595"/>
                    <a:pt x="41789" y="426049"/>
                    <a:pt x="39316" y="402806"/>
                  </a:cubicBezTo>
                  <a:cubicBezTo>
                    <a:pt x="36844" y="379562"/>
                    <a:pt x="35607" y="351126"/>
                    <a:pt x="35607" y="317497"/>
                  </a:cubicBezTo>
                  <a:cubicBezTo>
                    <a:pt x="35607" y="294748"/>
                    <a:pt x="36349" y="275708"/>
                    <a:pt x="37833" y="260377"/>
                  </a:cubicBezTo>
                  <a:cubicBezTo>
                    <a:pt x="39316" y="245047"/>
                    <a:pt x="41542" y="231694"/>
                    <a:pt x="44509" y="220319"/>
                  </a:cubicBezTo>
                  <a:cubicBezTo>
                    <a:pt x="47476" y="208945"/>
                    <a:pt x="51433" y="199054"/>
                    <a:pt x="56378" y="190647"/>
                  </a:cubicBezTo>
                  <a:cubicBezTo>
                    <a:pt x="61324" y="182240"/>
                    <a:pt x="69978" y="172101"/>
                    <a:pt x="82342" y="160232"/>
                  </a:cubicBezTo>
                  <a:cubicBezTo>
                    <a:pt x="94705" y="148363"/>
                    <a:pt x="117454" y="133280"/>
                    <a:pt x="150589" y="114982"/>
                  </a:cubicBezTo>
                  <a:cubicBezTo>
                    <a:pt x="183723" y="96684"/>
                    <a:pt x="224523" y="78880"/>
                    <a:pt x="272988" y="61571"/>
                  </a:cubicBezTo>
                  <a:cubicBezTo>
                    <a:pt x="321453" y="44262"/>
                    <a:pt x="374864" y="29673"/>
                    <a:pt x="433220" y="17804"/>
                  </a:cubicBezTo>
                  <a:cubicBezTo>
                    <a:pt x="491576" y="5935"/>
                    <a:pt x="552405" y="0"/>
                    <a:pt x="61570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B6C9E19B-C7D7-E743-BEC5-763A35534935}"/>
                </a:ext>
              </a:extLst>
            </p:cNvPr>
            <p:cNvSpPr txBox="1"/>
            <p:nvPr/>
          </p:nvSpPr>
          <p:spPr>
            <a:xfrm>
              <a:off x="2292711" y="898530"/>
              <a:ext cx="2115685" cy="2301447"/>
            </a:xfrm>
            <a:custGeom>
              <a:avLst/>
              <a:gdLst>
                <a:gd name="connsiteX0" fmla="*/ 456353 w 2115685"/>
                <a:gd name="connsiteY0" fmla="*/ 203601 h 2301447"/>
                <a:gd name="connsiteX1" fmla="*/ 564658 w 2115685"/>
                <a:gd name="connsiteY1" fmla="*/ 222146 h 2301447"/>
                <a:gd name="connsiteX2" fmla="*/ 641065 w 2115685"/>
                <a:gd name="connsiteY2" fmla="*/ 273331 h 2301447"/>
                <a:gd name="connsiteX3" fmla="*/ 687057 w 2115685"/>
                <a:gd name="connsiteY3" fmla="*/ 349738 h 2301447"/>
                <a:gd name="connsiteX4" fmla="*/ 702635 w 2115685"/>
                <a:gd name="connsiteY4" fmla="*/ 442465 h 2301447"/>
                <a:gd name="connsiteX5" fmla="*/ 690024 w 2115685"/>
                <a:gd name="connsiteY5" fmla="*/ 555221 h 2301447"/>
                <a:gd name="connsiteX6" fmla="*/ 643290 w 2115685"/>
                <a:gd name="connsiteY6" fmla="*/ 685039 h 2301447"/>
                <a:gd name="connsiteX7" fmla="*/ 602490 w 2115685"/>
                <a:gd name="connsiteY7" fmla="*/ 759221 h 2301447"/>
                <a:gd name="connsiteX8" fmla="*/ 567532 w 2115685"/>
                <a:gd name="connsiteY8" fmla="*/ 811898 h 2301447"/>
                <a:gd name="connsiteX9" fmla="*/ 25852 w 2115685"/>
                <a:gd name="connsiteY9" fmla="*/ 342009 h 2301447"/>
                <a:gd name="connsiteX10" fmla="*/ 43903 w 2115685"/>
                <a:gd name="connsiteY10" fmla="*/ 348997 h 2301447"/>
                <a:gd name="connsiteX11" fmla="*/ 97314 w 2115685"/>
                <a:gd name="connsiteY11" fmla="*/ 326000 h 2301447"/>
                <a:gd name="connsiteX12" fmla="*/ 182623 w 2115685"/>
                <a:gd name="connsiteY12" fmla="*/ 275557 h 2301447"/>
                <a:gd name="connsiteX13" fmla="*/ 301313 w 2115685"/>
                <a:gd name="connsiteY13" fmla="*/ 225855 h 2301447"/>
                <a:gd name="connsiteX14" fmla="*/ 456353 w 2115685"/>
                <a:gd name="connsiteY14" fmla="*/ 203601 h 2301447"/>
                <a:gd name="connsiteX15" fmla="*/ 1024383 w 2115685"/>
                <a:gd name="connsiteY15" fmla="*/ 0 h 2301447"/>
                <a:gd name="connsiteX16" fmla="*/ 2115685 w 2115685"/>
                <a:gd name="connsiteY16" fmla="*/ 946668 h 2301447"/>
                <a:gd name="connsiteX17" fmla="*/ 2115685 w 2115685"/>
                <a:gd name="connsiteY17" fmla="*/ 2301447 h 2301447"/>
                <a:gd name="connsiteX18" fmla="*/ 593970 w 2115685"/>
                <a:gd name="connsiteY18" fmla="*/ 2301447 h 2301447"/>
                <a:gd name="connsiteX19" fmla="*/ 0 w 2115685"/>
                <a:gd name="connsiteY19" fmla="*/ 1786198 h 2301447"/>
                <a:gd name="connsiteX20" fmla="*/ 23133 w 2115685"/>
                <a:gd name="connsiteY20" fmla="*/ 1799988 h 2301447"/>
                <a:gd name="connsiteX21" fmla="*/ 79510 w 2115685"/>
                <a:gd name="connsiteY21" fmla="*/ 1805923 h 2301447"/>
                <a:gd name="connsiteX22" fmla="*/ 1183331 w 2115685"/>
                <a:gd name="connsiteY22" fmla="*/ 1805923 h 2301447"/>
                <a:gd name="connsiteX23" fmla="*/ 1210037 w 2115685"/>
                <a:gd name="connsiteY23" fmla="*/ 1797763 h 2301447"/>
                <a:gd name="connsiteX24" fmla="*/ 1229324 w 2115685"/>
                <a:gd name="connsiteY24" fmla="*/ 1770316 h 2301447"/>
                <a:gd name="connsiteX25" fmla="*/ 1240451 w 2115685"/>
                <a:gd name="connsiteY25" fmla="*/ 1720614 h 2301447"/>
                <a:gd name="connsiteX26" fmla="*/ 1244160 w 2115685"/>
                <a:gd name="connsiteY26" fmla="*/ 1647174 h 2301447"/>
                <a:gd name="connsiteX27" fmla="*/ 1239709 w 2115685"/>
                <a:gd name="connsiteY27" fmla="*/ 1575218 h 2301447"/>
                <a:gd name="connsiteX28" fmla="*/ 1226357 w 2115685"/>
                <a:gd name="connsiteY28" fmla="*/ 1526258 h 2301447"/>
                <a:gd name="connsiteX29" fmla="*/ 1204844 w 2115685"/>
                <a:gd name="connsiteY29" fmla="*/ 1498811 h 2301447"/>
                <a:gd name="connsiteX30" fmla="*/ 1177397 w 2115685"/>
                <a:gd name="connsiteY30" fmla="*/ 1489909 h 2301447"/>
                <a:gd name="connsiteX31" fmla="*/ 420745 w 2115685"/>
                <a:gd name="connsiteY31" fmla="*/ 1489909 h 2301447"/>
                <a:gd name="connsiteX32" fmla="*/ 644774 w 2115685"/>
                <a:gd name="connsiteY32" fmla="*/ 1259947 h 2301447"/>
                <a:gd name="connsiteX33" fmla="*/ 916278 w 2115685"/>
                <a:gd name="connsiteY33" fmla="*/ 965446 h 2301447"/>
                <a:gd name="connsiteX34" fmla="*/ 1075026 w 2115685"/>
                <a:gd name="connsiteY34" fmla="*/ 734000 h 2301447"/>
                <a:gd name="connsiteX35" fmla="*/ 1149208 w 2115685"/>
                <a:gd name="connsiteY35" fmla="*/ 538902 h 2301447"/>
                <a:gd name="connsiteX36" fmla="*/ 1167011 w 2115685"/>
                <a:gd name="connsiteY36" fmla="*/ 354932 h 2301447"/>
                <a:gd name="connsiteX37" fmla="*/ 1130663 w 2115685"/>
                <a:gd name="connsiteY37" fmla="*/ 155384 h 2301447"/>
                <a:gd name="connsiteX38" fmla="*/ 1084855 w 2115685"/>
                <a:gd name="connsiteY38" fmla="*/ 68962 h 230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15685" h="2301447">
                  <a:moveTo>
                    <a:pt x="456353" y="203601"/>
                  </a:moveTo>
                  <a:cubicBezTo>
                    <a:pt x="497894" y="203601"/>
                    <a:pt x="533996" y="209782"/>
                    <a:pt x="564658" y="222146"/>
                  </a:cubicBezTo>
                  <a:cubicBezTo>
                    <a:pt x="595319" y="234510"/>
                    <a:pt x="620788" y="251571"/>
                    <a:pt x="641065" y="273331"/>
                  </a:cubicBezTo>
                  <a:cubicBezTo>
                    <a:pt x="661341" y="295091"/>
                    <a:pt x="676672" y="320560"/>
                    <a:pt x="687057" y="349738"/>
                  </a:cubicBezTo>
                  <a:cubicBezTo>
                    <a:pt x="697443" y="378916"/>
                    <a:pt x="702635" y="409825"/>
                    <a:pt x="702635" y="442465"/>
                  </a:cubicBezTo>
                  <a:cubicBezTo>
                    <a:pt x="702635" y="478072"/>
                    <a:pt x="698432" y="515658"/>
                    <a:pt x="690024" y="555221"/>
                  </a:cubicBezTo>
                  <a:cubicBezTo>
                    <a:pt x="681617" y="594785"/>
                    <a:pt x="666039" y="638057"/>
                    <a:pt x="643290" y="685039"/>
                  </a:cubicBezTo>
                  <a:cubicBezTo>
                    <a:pt x="631916" y="708530"/>
                    <a:pt x="618316" y="733257"/>
                    <a:pt x="602490" y="759221"/>
                  </a:cubicBezTo>
                  <a:lnTo>
                    <a:pt x="567532" y="811898"/>
                  </a:lnTo>
                  <a:lnTo>
                    <a:pt x="25852" y="342009"/>
                  </a:lnTo>
                  <a:lnTo>
                    <a:pt x="43903" y="348997"/>
                  </a:lnTo>
                  <a:cubicBezTo>
                    <a:pt x="56761" y="348997"/>
                    <a:pt x="74565" y="341331"/>
                    <a:pt x="97314" y="326000"/>
                  </a:cubicBezTo>
                  <a:cubicBezTo>
                    <a:pt x="120063" y="310669"/>
                    <a:pt x="148499" y="293855"/>
                    <a:pt x="182623" y="275557"/>
                  </a:cubicBezTo>
                  <a:cubicBezTo>
                    <a:pt x="216746" y="257259"/>
                    <a:pt x="256310" y="240691"/>
                    <a:pt x="301313" y="225855"/>
                  </a:cubicBezTo>
                  <a:cubicBezTo>
                    <a:pt x="346317" y="211019"/>
                    <a:pt x="397996" y="203601"/>
                    <a:pt x="456353" y="203601"/>
                  </a:cubicBezTo>
                  <a:close/>
                  <a:moveTo>
                    <a:pt x="1024383" y="0"/>
                  </a:moveTo>
                  <a:lnTo>
                    <a:pt x="2115685" y="946668"/>
                  </a:lnTo>
                  <a:lnTo>
                    <a:pt x="2115685" y="2301447"/>
                  </a:lnTo>
                  <a:lnTo>
                    <a:pt x="593970" y="2301447"/>
                  </a:lnTo>
                  <a:lnTo>
                    <a:pt x="0" y="1786198"/>
                  </a:lnTo>
                  <a:lnTo>
                    <a:pt x="23133" y="1799988"/>
                  </a:lnTo>
                  <a:cubicBezTo>
                    <a:pt x="38958" y="1803944"/>
                    <a:pt x="57751" y="1805923"/>
                    <a:pt x="79510" y="1805923"/>
                  </a:cubicBezTo>
                  <a:lnTo>
                    <a:pt x="1183331" y="1805923"/>
                  </a:lnTo>
                  <a:cubicBezTo>
                    <a:pt x="1193222" y="1805923"/>
                    <a:pt x="1202124" y="1803203"/>
                    <a:pt x="1210037" y="1797763"/>
                  </a:cubicBezTo>
                  <a:cubicBezTo>
                    <a:pt x="1217949" y="1792323"/>
                    <a:pt x="1224379" y="1783174"/>
                    <a:pt x="1229324" y="1770316"/>
                  </a:cubicBezTo>
                  <a:cubicBezTo>
                    <a:pt x="1234269" y="1757457"/>
                    <a:pt x="1237978" y="1740890"/>
                    <a:pt x="1240451" y="1720614"/>
                  </a:cubicBezTo>
                  <a:cubicBezTo>
                    <a:pt x="1242924" y="1700338"/>
                    <a:pt x="1244160" y="1675858"/>
                    <a:pt x="1244160" y="1647174"/>
                  </a:cubicBezTo>
                  <a:cubicBezTo>
                    <a:pt x="1244160" y="1619480"/>
                    <a:pt x="1242677" y="1595494"/>
                    <a:pt x="1239709" y="1575218"/>
                  </a:cubicBezTo>
                  <a:cubicBezTo>
                    <a:pt x="1236742" y="1554942"/>
                    <a:pt x="1232291" y="1538622"/>
                    <a:pt x="1226357" y="1526258"/>
                  </a:cubicBezTo>
                  <a:cubicBezTo>
                    <a:pt x="1220422" y="1513895"/>
                    <a:pt x="1213251" y="1504746"/>
                    <a:pt x="1204844" y="1498811"/>
                  </a:cubicBezTo>
                  <a:cubicBezTo>
                    <a:pt x="1196437" y="1492877"/>
                    <a:pt x="1187288" y="1489909"/>
                    <a:pt x="1177397" y="1489909"/>
                  </a:cubicBezTo>
                  <a:lnTo>
                    <a:pt x="420745" y="1489909"/>
                  </a:lnTo>
                  <a:lnTo>
                    <a:pt x="644774" y="1259947"/>
                  </a:lnTo>
                  <a:cubicBezTo>
                    <a:pt x="757530" y="1148180"/>
                    <a:pt x="848031" y="1050013"/>
                    <a:pt x="916278" y="965446"/>
                  </a:cubicBezTo>
                  <a:cubicBezTo>
                    <a:pt x="984525" y="880879"/>
                    <a:pt x="1037441" y="803730"/>
                    <a:pt x="1075026" y="734000"/>
                  </a:cubicBezTo>
                  <a:cubicBezTo>
                    <a:pt x="1112612" y="664269"/>
                    <a:pt x="1137339" y="599237"/>
                    <a:pt x="1149208" y="538902"/>
                  </a:cubicBezTo>
                  <a:cubicBezTo>
                    <a:pt x="1161077" y="478568"/>
                    <a:pt x="1167011" y="417245"/>
                    <a:pt x="1167011" y="354932"/>
                  </a:cubicBezTo>
                  <a:cubicBezTo>
                    <a:pt x="1167011" y="283718"/>
                    <a:pt x="1154895" y="217202"/>
                    <a:pt x="1130663" y="155384"/>
                  </a:cubicBezTo>
                  <a:cubicBezTo>
                    <a:pt x="1118547" y="124475"/>
                    <a:pt x="1103277" y="95668"/>
                    <a:pt x="1084855" y="6896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3D1529AA-C4B5-1F43-985B-D6FEE76E93A5}"/>
              </a:ext>
            </a:extLst>
          </p:cNvPr>
          <p:cNvGrpSpPr>
            <a:grpSpLocks noChangeAspect="1"/>
          </p:cNvGrpSpPr>
          <p:nvPr/>
        </p:nvGrpSpPr>
        <p:grpSpPr>
          <a:xfrm>
            <a:off x="6248545" y="1674926"/>
            <a:ext cx="1921612" cy="1864967"/>
            <a:chOff x="1382806" y="3668806"/>
            <a:chExt cx="3025589" cy="3025588"/>
          </a:xfrm>
        </p:grpSpPr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C709879E-73D7-7B4D-84D1-2DE62EFAC4FD}"/>
                </a:ext>
              </a:extLst>
            </p:cNvPr>
            <p:cNvSpPr/>
            <p:nvPr/>
          </p:nvSpPr>
          <p:spPr>
            <a:xfrm>
              <a:off x="1382806" y="3668806"/>
              <a:ext cx="3025588" cy="3025588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TextBox 15">
              <a:extLst>
                <a:ext uri="{FF2B5EF4-FFF2-40B4-BE49-F238E27FC236}">
                  <a16:creationId xmlns:a16="http://schemas.microsoft.com/office/drawing/2014/main" id="{E02358BF-4998-9748-A2AC-75FC66CECE46}"/>
                </a:ext>
              </a:extLst>
            </p:cNvPr>
            <p:cNvSpPr txBox="1"/>
            <p:nvPr/>
          </p:nvSpPr>
          <p:spPr>
            <a:xfrm>
              <a:off x="2301328" y="4390328"/>
              <a:ext cx="2107067" cy="2304066"/>
            </a:xfrm>
            <a:custGeom>
              <a:avLst/>
              <a:gdLst>
                <a:gd name="connsiteX0" fmla="*/ 163419 w 2107067"/>
                <a:gd name="connsiteY0" fmla="*/ 966904 h 2304066"/>
                <a:gd name="connsiteX1" fmla="*/ 194031 w 2107067"/>
                <a:gd name="connsiteY1" fmla="*/ 971774 h 2304066"/>
                <a:gd name="connsiteX2" fmla="*/ 360197 w 2107067"/>
                <a:gd name="connsiteY2" fmla="*/ 971774 h 2304066"/>
                <a:gd name="connsiteX3" fmla="*/ 543426 w 2107067"/>
                <a:gd name="connsiteY3" fmla="*/ 992545 h 2304066"/>
                <a:gd name="connsiteX4" fmla="*/ 672502 w 2107067"/>
                <a:gd name="connsiteY4" fmla="*/ 1051148 h 2304066"/>
                <a:gd name="connsiteX5" fmla="*/ 749650 w 2107067"/>
                <a:gd name="connsiteY5" fmla="*/ 1142392 h 2304066"/>
                <a:gd name="connsiteX6" fmla="*/ 775614 w 2107067"/>
                <a:gd name="connsiteY6" fmla="*/ 1262566 h 2304066"/>
                <a:gd name="connsiteX7" fmla="*/ 754101 w 2107067"/>
                <a:gd name="connsiteY7" fmla="*/ 1373096 h 2304066"/>
                <a:gd name="connsiteX8" fmla="*/ 727025 w 2107067"/>
                <a:gd name="connsiteY8" fmla="*/ 1419089 h 2304066"/>
                <a:gd name="connsiteX9" fmla="*/ 707462 w 2107067"/>
                <a:gd name="connsiteY9" fmla="*/ 1438843 h 2304066"/>
                <a:gd name="connsiteX10" fmla="*/ 449215 w 2107067"/>
                <a:gd name="connsiteY10" fmla="*/ 164679 h 2304066"/>
                <a:gd name="connsiteX11" fmla="*/ 567906 w 2107067"/>
                <a:gd name="connsiteY11" fmla="*/ 183225 h 2304066"/>
                <a:gd name="connsiteX12" fmla="*/ 650247 w 2107067"/>
                <a:gd name="connsiteY12" fmla="*/ 233668 h 2304066"/>
                <a:gd name="connsiteX13" fmla="*/ 698465 w 2107067"/>
                <a:gd name="connsiteY13" fmla="*/ 309333 h 2304066"/>
                <a:gd name="connsiteX14" fmla="*/ 714785 w 2107067"/>
                <a:gd name="connsiteY14" fmla="*/ 402060 h 2304066"/>
                <a:gd name="connsiteX15" fmla="*/ 691047 w 2107067"/>
                <a:gd name="connsiteY15" fmla="*/ 518525 h 2304066"/>
                <a:gd name="connsiteX16" fmla="*/ 622058 w 2107067"/>
                <a:gd name="connsiteY16" fmla="*/ 608285 h 2304066"/>
                <a:gd name="connsiteX17" fmla="*/ 510044 w 2107067"/>
                <a:gd name="connsiteY17" fmla="*/ 665404 h 2304066"/>
                <a:gd name="connsiteX18" fmla="*/ 447542 w 2107067"/>
                <a:gd name="connsiteY18" fmla="*/ 678520 h 2304066"/>
                <a:gd name="connsiteX19" fmla="*/ 23160 w 2107067"/>
                <a:gd name="connsiteY19" fmla="*/ 310383 h 2304066"/>
                <a:gd name="connsiteX20" fmla="*/ 33799 w 2107067"/>
                <a:gd name="connsiteY20" fmla="*/ 313042 h 2304066"/>
                <a:gd name="connsiteX21" fmla="*/ 89435 w 2107067"/>
                <a:gd name="connsiteY21" fmla="*/ 289304 h 2304066"/>
                <a:gd name="connsiteX22" fmla="*/ 181420 w 2107067"/>
                <a:gd name="connsiteY22" fmla="*/ 238119 h 2304066"/>
                <a:gd name="connsiteX23" fmla="*/ 303819 w 2107067"/>
                <a:gd name="connsiteY23" fmla="*/ 187675 h 2304066"/>
                <a:gd name="connsiteX24" fmla="*/ 449215 w 2107067"/>
                <a:gd name="connsiteY24" fmla="*/ 164679 h 2304066"/>
                <a:gd name="connsiteX25" fmla="*/ 1007444 w 2107067"/>
                <a:gd name="connsiteY25" fmla="*/ 0 h 2304066"/>
                <a:gd name="connsiteX26" fmla="*/ 2107067 w 2107067"/>
                <a:gd name="connsiteY26" fmla="*/ 953887 h 2304066"/>
                <a:gd name="connsiteX27" fmla="*/ 2107067 w 2107067"/>
                <a:gd name="connsiteY27" fmla="*/ 2304066 h 2304066"/>
                <a:gd name="connsiteX28" fmla="*/ 665098 w 2107067"/>
                <a:gd name="connsiteY28" fmla="*/ 2304066 h 2304066"/>
                <a:gd name="connsiteX29" fmla="*/ 0 w 2107067"/>
                <a:gd name="connsiteY29" fmla="*/ 1727116 h 2304066"/>
                <a:gd name="connsiteX30" fmla="*/ 5610 w 2107067"/>
                <a:gd name="connsiteY30" fmla="*/ 1731022 h 2304066"/>
                <a:gd name="connsiteX31" fmla="*/ 41217 w 2107067"/>
                <a:gd name="connsiteY31" fmla="*/ 1750680 h 2304066"/>
                <a:gd name="connsiteX32" fmla="*/ 150264 w 2107067"/>
                <a:gd name="connsiteY32" fmla="*/ 1793705 h 2304066"/>
                <a:gd name="connsiteX33" fmla="*/ 302336 w 2107067"/>
                <a:gd name="connsiteY33" fmla="*/ 1828571 h 2304066"/>
                <a:gd name="connsiteX34" fmla="*/ 486306 w 2107067"/>
                <a:gd name="connsiteY34" fmla="*/ 1842665 h 2304066"/>
                <a:gd name="connsiteX35" fmla="*/ 784516 w 2107067"/>
                <a:gd name="connsiteY35" fmla="*/ 1803349 h 2304066"/>
                <a:gd name="connsiteX36" fmla="*/ 1018929 w 2107067"/>
                <a:gd name="connsiteY36" fmla="*/ 1688368 h 2304066"/>
                <a:gd name="connsiteX37" fmla="*/ 1171743 w 2107067"/>
                <a:gd name="connsiteY37" fmla="*/ 1501430 h 2304066"/>
                <a:gd name="connsiteX38" fmla="*/ 1226637 w 2107067"/>
                <a:gd name="connsiteY38" fmla="*/ 1246246 h 2304066"/>
                <a:gd name="connsiteX39" fmla="*/ 1196965 w 2107067"/>
                <a:gd name="connsiteY39" fmla="*/ 1085272 h 2304066"/>
                <a:gd name="connsiteX40" fmla="*/ 1111656 w 2107067"/>
                <a:gd name="connsiteY40" fmla="*/ 951003 h 2304066"/>
                <a:gd name="connsiteX41" fmla="*/ 975904 w 2107067"/>
                <a:gd name="connsiteY41" fmla="*/ 852342 h 2304066"/>
                <a:gd name="connsiteX42" fmla="*/ 794901 w 2107067"/>
                <a:gd name="connsiteY42" fmla="*/ 801157 h 2304066"/>
                <a:gd name="connsiteX43" fmla="*/ 794901 w 2107067"/>
                <a:gd name="connsiteY43" fmla="*/ 796706 h 2304066"/>
                <a:gd name="connsiteX44" fmla="*/ 944006 w 2107067"/>
                <a:gd name="connsiteY44" fmla="*/ 734393 h 2304066"/>
                <a:gd name="connsiteX45" fmla="*/ 1051569 w 2107067"/>
                <a:gd name="connsiteY45" fmla="*/ 633507 h 2304066"/>
                <a:gd name="connsiteX46" fmla="*/ 1116849 w 2107067"/>
                <a:gd name="connsiteY46" fmla="*/ 498496 h 2304066"/>
                <a:gd name="connsiteX47" fmla="*/ 1139103 w 2107067"/>
                <a:gd name="connsiteY47" fmla="*/ 335297 h 2304066"/>
                <a:gd name="connsiteX48" fmla="*/ 1101271 w 2107067"/>
                <a:gd name="connsiteY48" fmla="*/ 132781 h 2304066"/>
                <a:gd name="connsiteX49" fmla="*/ 1054536 w 2107067"/>
                <a:gd name="connsiteY49" fmla="*/ 50069 h 23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107067" h="2304066">
                  <a:moveTo>
                    <a:pt x="163419" y="966904"/>
                  </a:moveTo>
                  <a:lnTo>
                    <a:pt x="194031" y="971774"/>
                  </a:lnTo>
                  <a:lnTo>
                    <a:pt x="360197" y="971774"/>
                  </a:lnTo>
                  <a:cubicBezTo>
                    <a:pt x="430423" y="971774"/>
                    <a:pt x="491499" y="978698"/>
                    <a:pt x="543426" y="992545"/>
                  </a:cubicBezTo>
                  <a:cubicBezTo>
                    <a:pt x="595353" y="1006392"/>
                    <a:pt x="638378" y="1025927"/>
                    <a:pt x="672502" y="1051148"/>
                  </a:cubicBezTo>
                  <a:cubicBezTo>
                    <a:pt x="706625" y="1076370"/>
                    <a:pt x="732341" y="1106784"/>
                    <a:pt x="749650" y="1142392"/>
                  </a:cubicBezTo>
                  <a:cubicBezTo>
                    <a:pt x="766959" y="1177999"/>
                    <a:pt x="775614" y="1218057"/>
                    <a:pt x="775614" y="1262566"/>
                  </a:cubicBezTo>
                  <a:cubicBezTo>
                    <a:pt x="775614" y="1303118"/>
                    <a:pt x="768443" y="1339962"/>
                    <a:pt x="754101" y="1373096"/>
                  </a:cubicBezTo>
                  <a:cubicBezTo>
                    <a:pt x="746930" y="1389664"/>
                    <a:pt x="737905" y="1404995"/>
                    <a:pt x="727025" y="1419089"/>
                  </a:cubicBezTo>
                  <a:lnTo>
                    <a:pt x="707462" y="1438843"/>
                  </a:lnTo>
                  <a:close/>
                  <a:moveTo>
                    <a:pt x="449215" y="164679"/>
                  </a:moveTo>
                  <a:cubicBezTo>
                    <a:pt x="494713" y="164679"/>
                    <a:pt x="534277" y="170861"/>
                    <a:pt x="567906" y="183225"/>
                  </a:cubicBezTo>
                  <a:cubicBezTo>
                    <a:pt x="601535" y="195588"/>
                    <a:pt x="628982" y="212403"/>
                    <a:pt x="650247" y="233668"/>
                  </a:cubicBezTo>
                  <a:cubicBezTo>
                    <a:pt x="671512" y="254933"/>
                    <a:pt x="687585" y="280155"/>
                    <a:pt x="698465" y="309333"/>
                  </a:cubicBezTo>
                  <a:cubicBezTo>
                    <a:pt x="709345" y="338511"/>
                    <a:pt x="714785" y="369420"/>
                    <a:pt x="714785" y="402060"/>
                  </a:cubicBezTo>
                  <a:cubicBezTo>
                    <a:pt x="714785" y="444591"/>
                    <a:pt x="706872" y="483412"/>
                    <a:pt x="691047" y="518525"/>
                  </a:cubicBezTo>
                  <a:cubicBezTo>
                    <a:pt x="675222" y="553638"/>
                    <a:pt x="652225" y="583557"/>
                    <a:pt x="622058" y="608285"/>
                  </a:cubicBezTo>
                  <a:cubicBezTo>
                    <a:pt x="591891" y="633012"/>
                    <a:pt x="554553" y="652052"/>
                    <a:pt x="510044" y="665404"/>
                  </a:cubicBezTo>
                  <a:lnTo>
                    <a:pt x="447542" y="678520"/>
                  </a:lnTo>
                  <a:lnTo>
                    <a:pt x="23160" y="310383"/>
                  </a:lnTo>
                  <a:lnTo>
                    <a:pt x="33799" y="313042"/>
                  </a:lnTo>
                  <a:cubicBezTo>
                    <a:pt x="45668" y="313042"/>
                    <a:pt x="64213" y="305130"/>
                    <a:pt x="89435" y="289304"/>
                  </a:cubicBezTo>
                  <a:cubicBezTo>
                    <a:pt x="114657" y="273479"/>
                    <a:pt x="145318" y="256417"/>
                    <a:pt x="181420" y="238119"/>
                  </a:cubicBezTo>
                  <a:cubicBezTo>
                    <a:pt x="217522" y="219821"/>
                    <a:pt x="258321" y="203006"/>
                    <a:pt x="303819" y="187675"/>
                  </a:cubicBezTo>
                  <a:cubicBezTo>
                    <a:pt x="349317" y="172345"/>
                    <a:pt x="397783" y="164679"/>
                    <a:pt x="449215" y="164679"/>
                  </a:cubicBezTo>
                  <a:close/>
                  <a:moveTo>
                    <a:pt x="1007444" y="0"/>
                  </a:moveTo>
                  <a:lnTo>
                    <a:pt x="2107067" y="953887"/>
                  </a:lnTo>
                  <a:lnTo>
                    <a:pt x="2107067" y="2304066"/>
                  </a:lnTo>
                  <a:lnTo>
                    <a:pt x="665098" y="2304066"/>
                  </a:lnTo>
                  <a:lnTo>
                    <a:pt x="0" y="1727116"/>
                  </a:lnTo>
                  <a:lnTo>
                    <a:pt x="5610" y="1731022"/>
                  </a:lnTo>
                  <a:cubicBezTo>
                    <a:pt x="15006" y="1736709"/>
                    <a:pt x="26875" y="1743262"/>
                    <a:pt x="41217" y="1750680"/>
                  </a:cubicBezTo>
                  <a:cubicBezTo>
                    <a:pt x="69900" y="1765516"/>
                    <a:pt x="106249" y="1779858"/>
                    <a:pt x="150264" y="1793705"/>
                  </a:cubicBezTo>
                  <a:cubicBezTo>
                    <a:pt x="194278" y="1807553"/>
                    <a:pt x="244969" y="1819174"/>
                    <a:pt x="302336" y="1828571"/>
                  </a:cubicBezTo>
                  <a:cubicBezTo>
                    <a:pt x="359703" y="1837967"/>
                    <a:pt x="421026" y="1842665"/>
                    <a:pt x="486306" y="1842665"/>
                  </a:cubicBezTo>
                  <a:cubicBezTo>
                    <a:pt x="594116" y="1842665"/>
                    <a:pt x="693520" y="1829560"/>
                    <a:pt x="784516" y="1803349"/>
                  </a:cubicBezTo>
                  <a:cubicBezTo>
                    <a:pt x="875512" y="1777138"/>
                    <a:pt x="953650" y="1738811"/>
                    <a:pt x="1018929" y="1688368"/>
                  </a:cubicBezTo>
                  <a:cubicBezTo>
                    <a:pt x="1084209" y="1637924"/>
                    <a:pt x="1135147" y="1575612"/>
                    <a:pt x="1171743" y="1501430"/>
                  </a:cubicBezTo>
                  <a:cubicBezTo>
                    <a:pt x="1208339" y="1427249"/>
                    <a:pt x="1226637" y="1342187"/>
                    <a:pt x="1226637" y="1246246"/>
                  </a:cubicBezTo>
                  <a:cubicBezTo>
                    <a:pt x="1226637" y="1188879"/>
                    <a:pt x="1216747" y="1135221"/>
                    <a:pt x="1196965" y="1085272"/>
                  </a:cubicBezTo>
                  <a:cubicBezTo>
                    <a:pt x="1177183" y="1035323"/>
                    <a:pt x="1148747" y="990567"/>
                    <a:pt x="1111656" y="951003"/>
                  </a:cubicBezTo>
                  <a:cubicBezTo>
                    <a:pt x="1074565" y="911440"/>
                    <a:pt x="1029315" y="878553"/>
                    <a:pt x="975904" y="852342"/>
                  </a:cubicBezTo>
                  <a:cubicBezTo>
                    <a:pt x="922493" y="826131"/>
                    <a:pt x="862159" y="809069"/>
                    <a:pt x="794901" y="801157"/>
                  </a:cubicBezTo>
                  <a:lnTo>
                    <a:pt x="794901" y="796706"/>
                  </a:lnTo>
                  <a:cubicBezTo>
                    <a:pt x="851279" y="782859"/>
                    <a:pt x="900981" y="762088"/>
                    <a:pt x="944006" y="734393"/>
                  </a:cubicBezTo>
                  <a:cubicBezTo>
                    <a:pt x="987031" y="706699"/>
                    <a:pt x="1022886" y="673070"/>
                    <a:pt x="1051569" y="633507"/>
                  </a:cubicBezTo>
                  <a:cubicBezTo>
                    <a:pt x="1080253" y="593943"/>
                    <a:pt x="1102013" y="548939"/>
                    <a:pt x="1116849" y="498496"/>
                  </a:cubicBezTo>
                  <a:cubicBezTo>
                    <a:pt x="1131685" y="448053"/>
                    <a:pt x="1139103" y="393653"/>
                    <a:pt x="1139103" y="335297"/>
                  </a:cubicBezTo>
                  <a:cubicBezTo>
                    <a:pt x="1139103" y="260126"/>
                    <a:pt x="1126492" y="192621"/>
                    <a:pt x="1101271" y="132781"/>
                  </a:cubicBezTo>
                  <a:cubicBezTo>
                    <a:pt x="1088660" y="102861"/>
                    <a:pt x="1073082" y="75290"/>
                    <a:pt x="1054536" y="50069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US" dirty="0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8D314D81-7FF2-7B45-A800-BF7FBAC9A4CE}"/>
                </a:ext>
              </a:extLst>
            </p:cNvPr>
            <p:cNvSpPr/>
            <p:nvPr/>
          </p:nvSpPr>
          <p:spPr>
            <a:xfrm>
              <a:off x="2244624" y="4244929"/>
              <a:ext cx="1283340" cy="1988065"/>
            </a:xfrm>
            <a:custGeom>
              <a:avLst/>
              <a:gdLst/>
              <a:ahLst/>
              <a:cxnLst/>
              <a:rect l="l" t="t" r="r" b="b"/>
              <a:pathLst>
                <a:path w="1283340" h="1988065">
                  <a:moveTo>
                    <a:pt x="618674" y="0"/>
                  </a:moveTo>
                  <a:cubicBezTo>
                    <a:pt x="711648" y="0"/>
                    <a:pt x="793990" y="10880"/>
                    <a:pt x="865699" y="32640"/>
                  </a:cubicBezTo>
                  <a:cubicBezTo>
                    <a:pt x="937407" y="54400"/>
                    <a:pt x="997742" y="85804"/>
                    <a:pt x="1046701" y="126851"/>
                  </a:cubicBezTo>
                  <a:cubicBezTo>
                    <a:pt x="1095661" y="167898"/>
                    <a:pt x="1132752" y="218341"/>
                    <a:pt x="1157974" y="278181"/>
                  </a:cubicBezTo>
                  <a:cubicBezTo>
                    <a:pt x="1183195" y="338021"/>
                    <a:pt x="1195806" y="405526"/>
                    <a:pt x="1195806" y="480697"/>
                  </a:cubicBezTo>
                  <a:cubicBezTo>
                    <a:pt x="1195806" y="539053"/>
                    <a:pt x="1188388" y="593453"/>
                    <a:pt x="1173552" y="643896"/>
                  </a:cubicBezTo>
                  <a:cubicBezTo>
                    <a:pt x="1158716" y="694339"/>
                    <a:pt x="1136956" y="739343"/>
                    <a:pt x="1108272" y="778907"/>
                  </a:cubicBezTo>
                  <a:cubicBezTo>
                    <a:pt x="1079589" y="818470"/>
                    <a:pt x="1043734" y="852099"/>
                    <a:pt x="1000709" y="879793"/>
                  </a:cubicBezTo>
                  <a:cubicBezTo>
                    <a:pt x="957684" y="907488"/>
                    <a:pt x="907982" y="928259"/>
                    <a:pt x="851604" y="942106"/>
                  </a:cubicBezTo>
                  <a:lnTo>
                    <a:pt x="851604" y="946557"/>
                  </a:lnTo>
                  <a:cubicBezTo>
                    <a:pt x="918862" y="954469"/>
                    <a:pt x="979196" y="971531"/>
                    <a:pt x="1032607" y="997742"/>
                  </a:cubicBezTo>
                  <a:cubicBezTo>
                    <a:pt x="1086018" y="1023953"/>
                    <a:pt x="1131268" y="1056840"/>
                    <a:pt x="1168359" y="1096403"/>
                  </a:cubicBezTo>
                  <a:cubicBezTo>
                    <a:pt x="1205450" y="1135967"/>
                    <a:pt x="1233886" y="1180723"/>
                    <a:pt x="1253668" y="1230672"/>
                  </a:cubicBezTo>
                  <a:cubicBezTo>
                    <a:pt x="1273450" y="1280621"/>
                    <a:pt x="1283340" y="1334279"/>
                    <a:pt x="1283340" y="1391646"/>
                  </a:cubicBezTo>
                  <a:cubicBezTo>
                    <a:pt x="1283340" y="1487587"/>
                    <a:pt x="1265042" y="1572649"/>
                    <a:pt x="1228446" y="1646830"/>
                  </a:cubicBezTo>
                  <a:cubicBezTo>
                    <a:pt x="1191850" y="1721012"/>
                    <a:pt x="1140912" y="1783324"/>
                    <a:pt x="1075632" y="1833768"/>
                  </a:cubicBezTo>
                  <a:cubicBezTo>
                    <a:pt x="1010353" y="1884211"/>
                    <a:pt x="932215" y="1922538"/>
                    <a:pt x="841219" y="1948749"/>
                  </a:cubicBezTo>
                  <a:cubicBezTo>
                    <a:pt x="750223" y="1974960"/>
                    <a:pt x="650819" y="1988065"/>
                    <a:pt x="543009" y="1988065"/>
                  </a:cubicBezTo>
                  <a:cubicBezTo>
                    <a:pt x="477729" y="1988065"/>
                    <a:pt x="416406" y="1983367"/>
                    <a:pt x="359039" y="1973971"/>
                  </a:cubicBezTo>
                  <a:cubicBezTo>
                    <a:pt x="301672" y="1964574"/>
                    <a:pt x="250981" y="1952953"/>
                    <a:pt x="206967" y="1939105"/>
                  </a:cubicBezTo>
                  <a:cubicBezTo>
                    <a:pt x="162952" y="1925258"/>
                    <a:pt x="126603" y="1910916"/>
                    <a:pt x="97920" y="1896080"/>
                  </a:cubicBezTo>
                  <a:cubicBezTo>
                    <a:pt x="69236" y="1881244"/>
                    <a:pt x="50444" y="1869869"/>
                    <a:pt x="41542" y="1861957"/>
                  </a:cubicBezTo>
                  <a:cubicBezTo>
                    <a:pt x="32640" y="1854044"/>
                    <a:pt x="25964" y="1845142"/>
                    <a:pt x="21513" y="1835251"/>
                  </a:cubicBezTo>
                  <a:cubicBezTo>
                    <a:pt x="17062" y="1825360"/>
                    <a:pt x="13106" y="1813739"/>
                    <a:pt x="9644" y="1800386"/>
                  </a:cubicBezTo>
                  <a:cubicBezTo>
                    <a:pt x="6182" y="1787033"/>
                    <a:pt x="3709" y="1770219"/>
                    <a:pt x="2226" y="1749943"/>
                  </a:cubicBezTo>
                  <a:cubicBezTo>
                    <a:pt x="742" y="1729666"/>
                    <a:pt x="0" y="1705186"/>
                    <a:pt x="0" y="1676503"/>
                  </a:cubicBezTo>
                  <a:cubicBezTo>
                    <a:pt x="0" y="1629027"/>
                    <a:pt x="3957" y="1596139"/>
                    <a:pt x="11869" y="1577841"/>
                  </a:cubicBezTo>
                  <a:cubicBezTo>
                    <a:pt x="19782" y="1559543"/>
                    <a:pt x="31651" y="1550394"/>
                    <a:pt x="47476" y="1550394"/>
                  </a:cubicBezTo>
                  <a:cubicBezTo>
                    <a:pt x="57367" y="1550394"/>
                    <a:pt x="74429" y="1557071"/>
                    <a:pt x="98662" y="1570423"/>
                  </a:cubicBezTo>
                  <a:cubicBezTo>
                    <a:pt x="122894" y="1583776"/>
                    <a:pt x="153803" y="1598118"/>
                    <a:pt x="191389" y="1613449"/>
                  </a:cubicBezTo>
                  <a:cubicBezTo>
                    <a:pt x="228974" y="1628779"/>
                    <a:pt x="272988" y="1643121"/>
                    <a:pt x="323432" y="1656474"/>
                  </a:cubicBezTo>
                  <a:cubicBezTo>
                    <a:pt x="373875" y="1669827"/>
                    <a:pt x="431242" y="1676503"/>
                    <a:pt x="495533" y="1676503"/>
                  </a:cubicBezTo>
                  <a:cubicBezTo>
                    <a:pt x="549933" y="1676503"/>
                    <a:pt x="597903" y="1670074"/>
                    <a:pt x="639445" y="1657216"/>
                  </a:cubicBezTo>
                  <a:cubicBezTo>
                    <a:pt x="680987" y="1644357"/>
                    <a:pt x="716346" y="1626307"/>
                    <a:pt x="745525" y="1603063"/>
                  </a:cubicBezTo>
                  <a:cubicBezTo>
                    <a:pt x="774703" y="1579820"/>
                    <a:pt x="796462" y="1551631"/>
                    <a:pt x="810804" y="1518496"/>
                  </a:cubicBezTo>
                  <a:cubicBezTo>
                    <a:pt x="825146" y="1485362"/>
                    <a:pt x="832317" y="1448518"/>
                    <a:pt x="832317" y="1407966"/>
                  </a:cubicBezTo>
                  <a:cubicBezTo>
                    <a:pt x="832317" y="1363457"/>
                    <a:pt x="823662" y="1323399"/>
                    <a:pt x="806353" y="1287792"/>
                  </a:cubicBezTo>
                  <a:cubicBezTo>
                    <a:pt x="789044" y="1252184"/>
                    <a:pt x="763328" y="1221770"/>
                    <a:pt x="729205" y="1196548"/>
                  </a:cubicBezTo>
                  <a:cubicBezTo>
                    <a:pt x="695081" y="1171327"/>
                    <a:pt x="652056" y="1151792"/>
                    <a:pt x="600129" y="1137945"/>
                  </a:cubicBezTo>
                  <a:cubicBezTo>
                    <a:pt x="548202" y="1124098"/>
                    <a:pt x="487126" y="1117174"/>
                    <a:pt x="416900" y="1117174"/>
                  </a:cubicBezTo>
                  <a:lnTo>
                    <a:pt x="250734" y="1117174"/>
                  </a:lnTo>
                  <a:cubicBezTo>
                    <a:pt x="237876" y="1117174"/>
                    <a:pt x="226996" y="1115443"/>
                    <a:pt x="218094" y="1111981"/>
                  </a:cubicBezTo>
                  <a:cubicBezTo>
                    <a:pt x="209192" y="1108520"/>
                    <a:pt x="201774" y="1101349"/>
                    <a:pt x="195839" y="1090469"/>
                  </a:cubicBezTo>
                  <a:cubicBezTo>
                    <a:pt x="189905" y="1079589"/>
                    <a:pt x="185701" y="1064505"/>
                    <a:pt x="183229" y="1045218"/>
                  </a:cubicBezTo>
                  <a:cubicBezTo>
                    <a:pt x="180756" y="1025931"/>
                    <a:pt x="179519" y="1000957"/>
                    <a:pt x="179519" y="970295"/>
                  </a:cubicBezTo>
                  <a:cubicBezTo>
                    <a:pt x="179519" y="941611"/>
                    <a:pt x="180756" y="918120"/>
                    <a:pt x="183229" y="899822"/>
                  </a:cubicBezTo>
                  <a:cubicBezTo>
                    <a:pt x="185701" y="881524"/>
                    <a:pt x="189658" y="867430"/>
                    <a:pt x="195098" y="857539"/>
                  </a:cubicBezTo>
                  <a:cubicBezTo>
                    <a:pt x="200538" y="847648"/>
                    <a:pt x="207461" y="840724"/>
                    <a:pt x="215868" y="836768"/>
                  </a:cubicBezTo>
                  <a:cubicBezTo>
                    <a:pt x="224276" y="832812"/>
                    <a:pt x="234414" y="830833"/>
                    <a:pt x="246283" y="830833"/>
                  </a:cubicBezTo>
                  <a:lnTo>
                    <a:pt x="413933" y="830833"/>
                  </a:lnTo>
                  <a:cubicBezTo>
                    <a:pt x="471300" y="830833"/>
                    <a:pt x="522238" y="824157"/>
                    <a:pt x="566747" y="810804"/>
                  </a:cubicBezTo>
                  <a:cubicBezTo>
                    <a:pt x="611256" y="797452"/>
                    <a:pt x="648594" y="778412"/>
                    <a:pt x="678761" y="753685"/>
                  </a:cubicBezTo>
                  <a:cubicBezTo>
                    <a:pt x="708928" y="728957"/>
                    <a:pt x="731925" y="699038"/>
                    <a:pt x="747750" y="663925"/>
                  </a:cubicBezTo>
                  <a:cubicBezTo>
                    <a:pt x="763575" y="628812"/>
                    <a:pt x="771488" y="589991"/>
                    <a:pt x="771488" y="547460"/>
                  </a:cubicBezTo>
                  <a:cubicBezTo>
                    <a:pt x="771488" y="514820"/>
                    <a:pt x="766048" y="483911"/>
                    <a:pt x="755168" y="454733"/>
                  </a:cubicBezTo>
                  <a:cubicBezTo>
                    <a:pt x="744288" y="425555"/>
                    <a:pt x="728215" y="400333"/>
                    <a:pt x="706950" y="379068"/>
                  </a:cubicBezTo>
                  <a:cubicBezTo>
                    <a:pt x="685685" y="357803"/>
                    <a:pt x="658238" y="340988"/>
                    <a:pt x="624609" y="328625"/>
                  </a:cubicBezTo>
                  <a:cubicBezTo>
                    <a:pt x="590980" y="316261"/>
                    <a:pt x="551416" y="310079"/>
                    <a:pt x="505918" y="310079"/>
                  </a:cubicBezTo>
                  <a:cubicBezTo>
                    <a:pt x="454486" y="310079"/>
                    <a:pt x="406020" y="317745"/>
                    <a:pt x="360522" y="333075"/>
                  </a:cubicBezTo>
                  <a:cubicBezTo>
                    <a:pt x="315024" y="348406"/>
                    <a:pt x="274225" y="365221"/>
                    <a:pt x="238123" y="383519"/>
                  </a:cubicBezTo>
                  <a:cubicBezTo>
                    <a:pt x="202021" y="401817"/>
                    <a:pt x="171360" y="418879"/>
                    <a:pt x="146138" y="434704"/>
                  </a:cubicBezTo>
                  <a:cubicBezTo>
                    <a:pt x="120916" y="450530"/>
                    <a:pt x="102371" y="458442"/>
                    <a:pt x="90502" y="458442"/>
                  </a:cubicBezTo>
                  <a:cubicBezTo>
                    <a:pt x="82589" y="458442"/>
                    <a:pt x="75665" y="456711"/>
                    <a:pt x="69731" y="453250"/>
                  </a:cubicBezTo>
                  <a:cubicBezTo>
                    <a:pt x="63796" y="449788"/>
                    <a:pt x="58851" y="443111"/>
                    <a:pt x="54895" y="433221"/>
                  </a:cubicBezTo>
                  <a:cubicBezTo>
                    <a:pt x="50938" y="423330"/>
                    <a:pt x="47971" y="408988"/>
                    <a:pt x="45993" y="390195"/>
                  </a:cubicBezTo>
                  <a:cubicBezTo>
                    <a:pt x="44015" y="371403"/>
                    <a:pt x="43026" y="347170"/>
                    <a:pt x="43026" y="317497"/>
                  </a:cubicBezTo>
                  <a:cubicBezTo>
                    <a:pt x="43026" y="292770"/>
                    <a:pt x="43520" y="272247"/>
                    <a:pt x="44509" y="255927"/>
                  </a:cubicBezTo>
                  <a:cubicBezTo>
                    <a:pt x="45498" y="239607"/>
                    <a:pt x="47476" y="226007"/>
                    <a:pt x="50444" y="215127"/>
                  </a:cubicBezTo>
                  <a:cubicBezTo>
                    <a:pt x="53411" y="204247"/>
                    <a:pt x="57120" y="194851"/>
                    <a:pt x="61571" y="186938"/>
                  </a:cubicBezTo>
                  <a:cubicBezTo>
                    <a:pt x="66022" y="179025"/>
                    <a:pt x="73193" y="170371"/>
                    <a:pt x="83084" y="160974"/>
                  </a:cubicBezTo>
                  <a:cubicBezTo>
                    <a:pt x="92974" y="151578"/>
                    <a:pt x="113251" y="137483"/>
                    <a:pt x="143912" y="118691"/>
                  </a:cubicBezTo>
                  <a:cubicBezTo>
                    <a:pt x="174574" y="99898"/>
                    <a:pt x="213148" y="81600"/>
                    <a:pt x="259636" y="63797"/>
                  </a:cubicBezTo>
                  <a:cubicBezTo>
                    <a:pt x="306123" y="45993"/>
                    <a:pt x="359781" y="30910"/>
                    <a:pt x="420609" y="18546"/>
                  </a:cubicBezTo>
                  <a:cubicBezTo>
                    <a:pt x="481438" y="6182"/>
                    <a:pt x="547460" y="0"/>
                    <a:pt x="6186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6" name="Group 17">
            <a:extLst>
              <a:ext uri="{FF2B5EF4-FFF2-40B4-BE49-F238E27FC236}">
                <a16:creationId xmlns:a16="http://schemas.microsoft.com/office/drawing/2014/main" id="{69CF9A65-61CE-8348-85E4-A61839F99C4A}"/>
              </a:ext>
            </a:extLst>
          </p:cNvPr>
          <p:cNvGrpSpPr>
            <a:grpSpLocks noChangeAspect="1"/>
          </p:cNvGrpSpPr>
          <p:nvPr/>
        </p:nvGrpSpPr>
        <p:grpSpPr>
          <a:xfrm>
            <a:off x="6203143" y="3798283"/>
            <a:ext cx="1976380" cy="1976380"/>
            <a:chOff x="1382807" y="174388"/>
            <a:chExt cx="3025588" cy="3025588"/>
          </a:xfrm>
        </p:grpSpPr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40B7493F-4A62-284A-A31B-032C2051A7BA}"/>
                </a:ext>
              </a:extLst>
            </p:cNvPr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rgbClr val="298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78B43DDA-E102-9D4D-A94D-D58FBACE11DA}"/>
                </a:ext>
              </a:extLst>
            </p:cNvPr>
            <p:cNvSpPr/>
            <p:nvPr/>
          </p:nvSpPr>
          <p:spPr>
            <a:xfrm>
              <a:off x="2171931" y="775732"/>
              <a:ext cx="1424285" cy="1937622"/>
            </a:xfrm>
            <a:custGeom>
              <a:avLst/>
              <a:gdLst/>
              <a:ahLst/>
              <a:cxnLst/>
              <a:rect l="l" t="t" r="r" b="b"/>
              <a:pathLst>
                <a:path w="1424285" h="1937622">
                  <a:moveTo>
                    <a:pt x="919851" y="0"/>
                  </a:moveTo>
                  <a:cubicBezTo>
                    <a:pt x="970295" y="0"/>
                    <a:pt x="1013320" y="1236"/>
                    <a:pt x="1048927" y="3709"/>
                  </a:cubicBezTo>
                  <a:cubicBezTo>
                    <a:pt x="1084534" y="6182"/>
                    <a:pt x="1112970" y="10138"/>
                    <a:pt x="1134236" y="15578"/>
                  </a:cubicBezTo>
                  <a:cubicBezTo>
                    <a:pt x="1155501" y="21018"/>
                    <a:pt x="1171079" y="27694"/>
                    <a:pt x="1180970" y="35607"/>
                  </a:cubicBezTo>
                  <a:cubicBezTo>
                    <a:pt x="1190861" y="43520"/>
                    <a:pt x="1195806" y="52916"/>
                    <a:pt x="1195806" y="63796"/>
                  </a:cubicBezTo>
                  <a:lnTo>
                    <a:pt x="1195806" y="1219544"/>
                  </a:lnTo>
                  <a:lnTo>
                    <a:pt x="1366424" y="1219544"/>
                  </a:lnTo>
                  <a:cubicBezTo>
                    <a:pt x="1382249" y="1219544"/>
                    <a:pt x="1395849" y="1231661"/>
                    <a:pt x="1407224" y="1255893"/>
                  </a:cubicBezTo>
                  <a:cubicBezTo>
                    <a:pt x="1418598" y="1280126"/>
                    <a:pt x="1424285" y="1320431"/>
                    <a:pt x="1424285" y="1376809"/>
                  </a:cubicBezTo>
                  <a:cubicBezTo>
                    <a:pt x="1424285" y="1427253"/>
                    <a:pt x="1419093" y="1465580"/>
                    <a:pt x="1408707" y="1491791"/>
                  </a:cubicBezTo>
                  <a:cubicBezTo>
                    <a:pt x="1398322" y="1518001"/>
                    <a:pt x="1384227" y="1531107"/>
                    <a:pt x="1366424" y="1531107"/>
                  </a:cubicBezTo>
                  <a:lnTo>
                    <a:pt x="1195806" y="1531107"/>
                  </a:lnTo>
                  <a:lnTo>
                    <a:pt x="1195806" y="1878276"/>
                  </a:lnTo>
                  <a:cubicBezTo>
                    <a:pt x="1195806" y="1888167"/>
                    <a:pt x="1192839" y="1896822"/>
                    <a:pt x="1186905" y="1904240"/>
                  </a:cubicBezTo>
                  <a:cubicBezTo>
                    <a:pt x="1180970" y="1911658"/>
                    <a:pt x="1170585" y="1917840"/>
                    <a:pt x="1155748" y="1922785"/>
                  </a:cubicBezTo>
                  <a:cubicBezTo>
                    <a:pt x="1140912" y="1927731"/>
                    <a:pt x="1121625" y="1931440"/>
                    <a:pt x="1097887" y="1933912"/>
                  </a:cubicBezTo>
                  <a:cubicBezTo>
                    <a:pt x="1074149" y="1936385"/>
                    <a:pt x="1043487" y="1937622"/>
                    <a:pt x="1005902" y="1937622"/>
                  </a:cubicBezTo>
                  <a:cubicBezTo>
                    <a:pt x="970295" y="1937622"/>
                    <a:pt x="940375" y="1936385"/>
                    <a:pt x="916142" y="1933912"/>
                  </a:cubicBezTo>
                  <a:cubicBezTo>
                    <a:pt x="891910" y="1931440"/>
                    <a:pt x="872622" y="1927731"/>
                    <a:pt x="858281" y="1922785"/>
                  </a:cubicBezTo>
                  <a:cubicBezTo>
                    <a:pt x="843939" y="1917840"/>
                    <a:pt x="834048" y="1911658"/>
                    <a:pt x="828608" y="1904240"/>
                  </a:cubicBezTo>
                  <a:cubicBezTo>
                    <a:pt x="823168" y="1896822"/>
                    <a:pt x="820448" y="1888167"/>
                    <a:pt x="820448" y="1878276"/>
                  </a:cubicBezTo>
                  <a:lnTo>
                    <a:pt x="820448" y="1531107"/>
                  </a:lnTo>
                  <a:lnTo>
                    <a:pt x="86051" y="1531107"/>
                  </a:lnTo>
                  <a:cubicBezTo>
                    <a:pt x="72204" y="1531107"/>
                    <a:pt x="59840" y="1529376"/>
                    <a:pt x="48960" y="1525914"/>
                  </a:cubicBezTo>
                  <a:cubicBezTo>
                    <a:pt x="38080" y="1522452"/>
                    <a:pt x="28931" y="1514540"/>
                    <a:pt x="21513" y="1502176"/>
                  </a:cubicBezTo>
                  <a:cubicBezTo>
                    <a:pt x="14095" y="1489812"/>
                    <a:pt x="8655" y="1472009"/>
                    <a:pt x="5193" y="1448765"/>
                  </a:cubicBezTo>
                  <a:cubicBezTo>
                    <a:pt x="1731" y="1425522"/>
                    <a:pt x="0" y="1394613"/>
                    <a:pt x="0" y="1356038"/>
                  </a:cubicBezTo>
                  <a:cubicBezTo>
                    <a:pt x="0" y="1324387"/>
                    <a:pt x="742" y="1296940"/>
                    <a:pt x="2226" y="1273697"/>
                  </a:cubicBezTo>
                  <a:cubicBezTo>
                    <a:pt x="3709" y="1250453"/>
                    <a:pt x="6182" y="1229435"/>
                    <a:pt x="9644" y="1210642"/>
                  </a:cubicBezTo>
                  <a:cubicBezTo>
                    <a:pt x="13106" y="1191850"/>
                    <a:pt x="18051" y="1174046"/>
                    <a:pt x="24480" y="1157232"/>
                  </a:cubicBezTo>
                  <a:cubicBezTo>
                    <a:pt x="30909" y="1140417"/>
                    <a:pt x="39069" y="1122614"/>
                    <a:pt x="48960" y="1103821"/>
                  </a:cubicBezTo>
                  <a:lnTo>
                    <a:pt x="645380" y="51927"/>
                  </a:lnTo>
                  <a:cubicBezTo>
                    <a:pt x="650325" y="43025"/>
                    <a:pt x="658732" y="35360"/>
                    <a:pt x="670601" y="28931"/>
                  </a:cubicBezTo>
                  <a:cubicBezTo>
                    <a:pt x="682470" y="22502"/>
                    <a:pt x="699038" y="17062"/>
                    <a:pt x="720303" y="12611"/>
                  </a:cubicBezTo>
                  <a:cubicBezTo>
                    <a:pt x="741568" y="8160"/>
                    <a:pt x="768521" y="4946"/>
                    <a:pt x="801161" y="2967"/>
                  </a:cubicBezTo>
                  <a:cubicBezTo>
                    <a:pt x="833801" y="989"/>
                    <a:pt x="873364" y="0"/>
                    <a:pt x="919851" y="0"/>
                  </a:cubicBezTo>
                  <a:close/>
                  <a:moveTo>
                    <a:pt x="817481" y="336784"/>
                  </a:moveTo>
                  <a:lnTo>
                    <a:pt x="311563" y="1219544"/>
                  </a:lnTo>
                  <a:lnTo>
                    <a:pt x="820448" y="1219544"/>
                  </a:lnTo>
                  <a:lnTo>
                    <a:pt x="820448" y="336784"/>
                  </a:lnTo>
                  <a:lnTo>
                    <a:pt x="817481" y="3367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B478221F-C1CF-4A4A-9B51-B99946460C39}"/>
                </a:ext>
              </a:extLst>
            </p:cNvPr>
            <p:cNvSpPr/>
            <p:nvPr/>
          </p:nvSpPr>
          <p:spPr>
            <a:xfrm>
              <a:off x="2222756" y="818764"/>
              <a:ext cx="2185638" cy="2381212"/>
            </a:xfrm>
            <a:custGeom>
              <a:avLst/>
              <a:gdLst>
                <a:gd name="connsiteX0" fmla="*/ 766655 w 2185638"/>
                <a:gd name="connsiteY0" fmla="*/ 293752 h 2381212"/>
                <a:gd name="connsiteX1" fmla="*/ 769622 w 2185638"/>
                <a:gd name="connsiteY1" fmla="*/ 293752 h 2381212"/>
                <a:gd name="connsiteX2" fmla="*/ 769622 w 2185638"/>
                <a:gd name="connsiteY2" fmla="*/ 1176512 h 2381212"/>
                <a:gd name="connsiteX3" fmla="*/ 260737 w 2185638"/>
                <a:gd name="connsiteY3" fmla="*/ 1176512 h 2381212"/>
                <a:gd name="connsiteX4" fmla="*/ 1134051 w 2185638"/>
                <a:gd name="connsiteY4" fmla="*/ 0 h 2381212"/>
                <a:gd name="connsiteX5" fmla="*/ 2185638 w 2185638"/>
                <a:gd name="connsiteY5" fmla="*/ 912217 h 2381212"/>
                <a:gd name="connsiteX6" fmla="*/ 2185638 w 2185638"/>
                <a:gd name="connsiteY6" fmla="*/ 2381212 h 2381212"/>
                <a:gd name="connsiteX7" fmla="*/ 1035278 w 2185638"/>
                <a:gd name="connsiteY7" fmla="*/ 2381212 h 2381212"/>
                <a:gd name="connsiteX8" fmla="*/ 0 w 2185638"/>
                <a:gd name="connsiteY8" fmla="*/ 1483143 h 2381212"/>
                <a:gd name="connsiteX9" fmla="*/ 35224 w 2185638"/>
                <a:gd name="connsiteY9" fmla="*/ 1488075 h 2381212"/>
                <a:gd name="connsiteX10" fmla="*/ 769621 w 2185638"/>
                <a:gd name="connsiteY10" fmla="*/ 1488075 h 2381212"/>
                <a:gd name="connsiteX11" fmla="*/ 769621 w 2185638"/>
                <a:gd name="connsiteY11" fmla="*/ 1835244 h 2381212"/>
                <a:gd name="connsiteX12" fmla="*/ 777781 w 2185638"/>
                <a:gd name="connsiteY12" fmla="*/ 1861208 h 2381212"/>
                <a:gd name="connsiteX13" fmla="*/ 807454 w 2185638"/>
                <a:gd name="connsiteY13" fmla="*/ 1879753 h 2381212"/>
                <a:gd name="connsiteX14" fmla="*/ 865315 w 2185638"/>
                <a:gd name="connsiteY14" fmla="*/ 1890880 h 2381212"/>
                <a:gd name="connsiteX15" fmla="*/ 955075 w 2185638"/>
                <a:gd name="connsiteY15" fmla="*/ 1894590 h 2381212"/>
                <a:gd name="connsiteX16" fmla="*/ 1047060 w 2185638"/>
                <a:gd name="connsiteY16" fmla="*/ 1890880 h 2381212"/>
                <a:gd name="connsiteX17" fmla="*/ 1104921 w 2185638"/>
                <a:gd name="connsiteY17" fmla="*/ 1879753 h 2381212"/>
                <a:gd name="connsiteX18" fmla="*/ 1136078 w 2185638"/>
                <a:gd name="connsiteY18" fmla="*/ 1861208 h 2381212"/>
                <a:gd name="connsiteX19" fmla="*/ 1144979 w 2185638"/>
                <a:gd name="connsiteY19" fmla="*/ 1835244 h 2381212"/>
                <a:gd name="connsiteX20" fmla="*/ 1144979 w 2185638"/>
                <a:gd name="connsiteY20" fmla="*/ 1488075 h 2381212"/>
                <a:gd name="connsiteX21" fmla="*/ 1315597 w 2185638"/>
                <a:gd name="connsiteY21" fmla="*/ 1488075 h 2381212"/>
                <a:gd name="connsiteX22" fmla="*/ 1357880 w 2185638"/>
                <a:gd name="connsiteY22" fmla="*/ 1448759 h 2381212"/>
                <a:gd name="connsiteX23" fmla="*/ 1373458 w 2185638"/>
                <a:gd name="connsiteY23" fmla="*/ 1333777 h 2381212"/>
                <a:gd name="connsiteX24" fmla="*/ 1356397 w 2185638"/>
                <a:gd name="connsiteY24" fmla="*/ 1212861 h 2381212"/>
                <a:gd name="connsiteX25" fmla="*/ 1315597 w 2185638"/>
                <a:gd name="connsiteY25" fmla="*/ 1176512 h 2381212"/>
                <a:gd name="connsiteX26" fmla="*/ 1144979 w 2185638"/>
                <a:gd name="connsiteY26" fmla="*/ 1176512 h 2381212"/>
                <a:gd name="connsiteX27" fmla="*/ 1144979 w 2185638"/>
                <a:gd name="connsiteY27" fmla="*/ 20764 h 238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85638" h="2381212">
                  <a:moveTo>
                    <a:pt x="766655" y="293752"/>
                  </a:moveTo>
                  <a:lnTo>
                    <a:pt x="769622" y="293752"/>
                  </a:lnTo>
                  <a:lnTo>
                    <a:pt x="769622" y="1176512"/>
                  </a:lnTo>
                  <a:lnTo>
                    <a:pt x="260737" y="1176512"/>
                  </a:lnTo>
                  <a:close/>
                  <a:moveTo>
                    <a:pt x="1134051" y="0"/>
                  </a:moveTo>
                  <a:lnTo>
                    <a:pt x="2185638" y="912217"/>
                  </a:lnTo>
                  <a:lnTo>
                    <a:pt x="2185638" y="2381212"/>
                  </a:lnTo>
                  <a:lnTo>
                    <a:pt x="1035278" y="2381212"/>
                  </a:lnTo>
                  <a:lnTo>
                    <a:pt x="0" y="1483143"/>
                  </a:lnTo>
                  <a:lnTo>
                    <a:pt x="35224" y="1488075"/>
                  </a:lnTo>
                  <a:lnTo>
                    <a:pt x="769621" y="1488075"/>
                  </a:lnTo>
                  <a:lnTo>
                    <a:pt x="769621" y="1835244"/>
                  </a:lnTo>
                  <a:cubicBezTo>
                    <a:pt x="769621" y="1845135"/>
                    <a:pt x="772341" y="1853790"/>
                    <a:pt x="777781" y="1861208"/>
                  </a:cubicBezTo>
                  <a:cubicBezTo>
                    <a:pt x="783221" y="1868626"/>
                    <a:pt x="793112" y="1874808"/>
                    <a:pt x="807454" y="1879753"/>
                  </a:cubicBezTo>
                  <a:cubicBezTo>
                    <a:pt x="821795" y="1884699"/>
                    <a:pt x="841083" y="1888408"/>
                    <a:pt x="865315" y="1890880"/>
                  </a:cubicBezTo>
                  <a:cubicBezTo>
                    <a:pt x="889548" y="1893353"/>
                    <a:pt x="919468" y="1894590"/>
                    <a:pt x="955075" y="1894590"/>
                  </a:cubicBezTo>
                  <a:cubicBezTo>
                    <a:pt x="992660" y="1894590"/>
                    <a:pt x="1023322" y="1893353"/>
                    <a:pt x="1047060" y="1890880"/>
                  </a:cubicBezTo>
                  <a:cubicBezTo>
                    <a:pt x="1070798" y="1888408"/>
                    <a:pt x="1090085" y="1884699"/>
                    <a:pt x="1104921" y="1879753"/>
                  </a:cubicBezTo>
                  <a:cubicBezTo>
                    <a:pt x="1119758" y="1874808"/>
                    <a:pt x="1130143" y="1868626"/>
                    <a:pt x="1136078" y="1861208"/>
                  </a:cubicBezTo>
                  <a:cubicBezTo>
                    <a:pt x="1142012" y="1853790"/>
                    <a:pt x="1144979" y="1845135"/>
                    <a:pt x="1144979" y="1835244"/>
                  </a:cubicBezTo>
                  <a:lnTo>
                    <a:pt x="1144979" y="1488075"/>
                  </a:lnTo>
                  <a:lnTo>
                    <a:pt x="1315597" y="1488075"/>
                  </a:lnTo>
                  <a:cubicBezTo>
                    <a:pt x="1333400" y="1488075"/>
                    <a:pt x="1347495" y="1474969"/>
                    <a:pt x="1357880" y="1448759"/>
                  </a:cubicBezTo>
                  <a:cubicBezTo>
                    <a:pt x="1368266" y="1422548"/>
                    <a:pt x="1373458" y="1384221"/>
                    <a:pt x="1373458" y="1333777"/>
                  </a:cubicBezTo>
                  <a:cubicBezTo>
                    <a:pt x="1373458" y="1277399"/>
                    <a:pt x="1367771" y="1237094"/>
                    <a:pt x="1356397" y="1212861"/>
                  </a:cubicBezTo>
                  <a:cubicBezTo>
                    <a:pt x="1345022" y="1188629"/>
                    <a:pt x="1331422" y="1176512"/>
                    <a:pt x="1315597" y="1176512"/>
                  </a:cubicBezTo>
                  <a:lnTo>
                    <a:pt x="1144979" y="1176512"/>
                  </a:lnTo>
                  <a:lnTo>
                    <a:pt x="1144979" y="20764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9339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FC112-C95E-4026-DFFB-6FD85F29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746" y="378979"/>
            <a:ext cx="7204363" cy="1325563"/>
          </a:xfrm>
        </p:spPr>
        <p:txBody>
          <a:bodyPr>
            <a:normAutofit/>
          </a:bodyPr>
          <a:lstStyle/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Elementos Clave Que Evolucionan La Evaluación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438121DA-CB4C-5D43-B9CE-A2953E0E9AE8}"/>
              </a:ext>
            </a:extLst>
          </p:cNvPr>
          <p:cNvSpPr txBox="1"/>
          <p:nvPr/>
        </p:nvSpPr>
        <p:spPr>
          <a:xfrm>
            <a:off x="1034106" y="2000529"/>
            <a:ext cx="2196820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NI" altLang="en-US" sz="2400" b="1" dirty="0">
                <a:solidFill>
                  <a:srgbClr val="C00000"/>
                </a:solidFill>
              </a:rPr>
              <a:t>Programación </a:t>
            </a:r>
          </a:p>
          <a:p>
            <a:pPr algn="ctr"/>
            <a:r>
              <a:rPr lang="es-NI" altLang="en-US" sz="2400" b="1" dirty="0">
                <a:solidFill>
                  <a:srgbClr val="C00000"/>
                </a:solidFill>
              </a:rPr>
              <a:t>Didáctica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30FE7614-C7E2-C24D-BD68-C68A3005DD3F}"/>
              </a:ext>
            </a:extLst>
          </p:cNvPr>
          <p:cNvSpPr txBox="1"/>
          <p:nvPr/>
        </p:nvSpPr>
        <p:spPr>
          <a:xfrm>
            <a:off x="9556426" y="1971319"/>
            <a:ext cx="1530227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NI" altLang="en-US" sz="2400" b="1" dirty="0">
                <a:solidFill>
                  <a:srgbClr val="C00000"/>
                </a:solidFill>
              </a:rPr>
              <a:t>Acción </a:t>
            </a:r>
          </a:p>
          <a:p>
            <a:pPr algn="ctr"/>
            <a:r>
              <a:rPr lang="es-NI" altLang="en-US" sz="2400" b="1" dirty="0">
                <a:solidFill>
                  <a:srgbClr val="C00000"/>
                </a:solidFill>
              </a:rPr>
              <a:t>Didáctica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31B42ECB-B107-984C-9404-C220C4662412}"/>
              </a:ext>
            </a:extLst>
          </p:cNvPr>
          <p:cNvSpPr txBox="1"/>
          <p:nvPr/>
        </p:nvSpPr>
        <p:spPr>
          <a:xfrm>
            <a:off x="861743" y="3218246"/>
            <a:ext cx="30396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NI" dirty="0">
                <a:sym typeface="+mn-ea"/>
              </a:rPr>
              <a:t>En los Encuentros Pedagógicos de Interaprendizaje (EPI), los docentes trabajan de manera colaborativa la programación didáctica que será la base para la realización del plan </a:t>
            </a:r>
            <a:r>
              <a:rPr lang="es-MX" altLang="es-NI" dirty="0">
                <a:sym typeface="+mn-ea"/>
              </a:rPr>
              <a:t>didáctico </a:t>
            </a:r>
            <a:r>
              <a:rPr lang="es-MX" altLang="es-NI" dirty="0">
                <a:solidFill>
                  <a:srgbClr val="C00000"/>
                </a:solidFill>
                <a:sym typeface="+mn-ea"/>
              </a:rPr>
              <a:t>diario</a:t>
            </a:r>
            <a:r>
              <a:rPr lang="es-MX" altLang="es-NI" dirty="0">
                <a:sym typeface="+mn-ea"/>
              </a:rPr>
              <a:t> de clase.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27">
            <a:extLst>
              <a:ext uri="{FF2B5EF4-FFF2-40B4-BE49-F238E27FC236}">
                <a16:creationId xmlns:a16="http://schemas.microsoft.com/office/drawing/2014/main" id="{EA903547-7D94-6A45-8309-E064D1094B20}"/>
              </a:ext>
            </a:extLst>
          </p:cNvPr>
          <p:cNvSpPr txBox="1"/>
          <p:nvPr/>
        </p:nvSpPr>
        <p:spPr>
          <a:xfrm>
            <a:off x="9110927" y="3130870"/>
            <a:ext cx="28245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NI" dirty="0">
                <a:sym typeface="+mn-ea"/>
              </a:rPr>
              <a:t>El plan didáctico de clase es una herramienta de trabajo metodológico que implica previsión y reflexión del docente.</a:t>
            </a:r>
          </a:p>
          <a:p>
            <a:pPr algn="just"/>
            <a:r>
              <a:rPr lang="es-NI" dirty="0">
                <a:sym typeface="+mn-ea"/>
              </a:rPr>
              <a:t>Implementación de la evaluación formativa en los diferentes momentos de la acción didáctica.</a:t>
            </a:r>
            <a:endParaRPr lang="es-NI" dirty="0"/>
          </a:p>
        </p:txBody>
      </p:sp>
      <p:grpSp>
        <p:nvGrpSpPr>
          <p:cNvPr id="14" name="Group 255">
            <a:extLst>
              <a:ext uri="{FF2B5EF4-FFF2-40B4-BE49-F238E27FC236}">
                <a16:creationId xmlns:a16="http://schemas.microsoft.com/office/drawing/2014/main" id="{6BA0400D-BBD0-5649-9667-5F15BFE791CC}"/>
              </a:ext>
            </a:extLst>
          </p:cNvPr>
          <p:cNvGrpSpPr>
            <a:grpSpLocks noChangeAspect="1"/>
          </p:cNvGrpSpPr>
          <p:nvPr/>
        </p:nvGrpSpPr>
        <p:grpSpPr>
          <a:xfrm>
            <a:off x="6740525" y="2047879"/>
            <a:ext cx="1944370" cy="1944370"/>
            <a:chOff x="1382807" y="174388"/>
            <a:chExt cx="3025588" cy="3025588"/>
          </a:xfrm>
        </p:grpSpPr>
        <p:sp>
          <p:nvSpPr>
            <p:cNvPr id="15" name="Rectangle 256">
              <a:extLst>
                <a:ext uri="{FF2B5EF4-FFF2-40B4-BE49-F238E27FC236}">
                  <a16:creationId xmlns:a16="http://schemas.microsoft.com/office/drawing/2014/main" id="{FDD651DC-46FF-7B4D-9AF5-463C0AA9CF5C}"/>
                </a:ext>
              </a:extLst>
            </p:cNvPr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rgbClr val="16A0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257">
              <a:extLst>
                <a:ext uri="{FF2B5EF4-FFF2-40B4-BE49-F238E27FC236}">
                  <a16:creationId xmlns:a16="http://schemas.microsoft.com/office/drawing/2014/main" id="{2C88D6A3-2F83-7E43-B365-B671408F4C72}"/>
                </a:ext>
              </a:extLst>
            </p:cNvPr>
            <p:cNvSpPr/>
            <p:nvPr/>
          </p:nvSpPr>
          <p:spPr>
            <a:xfrm>
              <a:off x="2070319" y="829424"/>
              <a:ext cx="2338075" cy="2370551"/>
            </a:xfrm>
            <a:custGeom>
              <a:avLst/>
              <a:gdLst>
                <a:gd name="connsiteX0" fmla="*/ 804405 w 2338075"/>
                <a:gd name="connsiteY0" fmla="*/ 321667 h 2370551"/>
                <a:gd name="connsiteX1" fmla="*/ 805889 w 2338075"/>
                <a:gd name="connsiteY1" fmla="*/ 321667 h 2370551"/>
                <a:gd name="connsiteX2" fmla="*/ 1077393 w 2338075"/>
                <a:gd name="connsiteY2" fmla="*/ 1137663 h 2370551"/>
                <a:gd name="connsiteX3" fmla="*/ 532901 w 2338075"/>
                <a:gd name="connsiteY3" fmla="*/ 1137663 h 2370551"/>
                <a:gd name="connsiteX4" fmla="*/ 1080225 w 2338075"/>
                <a:gd name="connsiteY4" fmla="*/ 0 h 2370551"/>
                <a:gd name="connsiteX5" fmla="*/ 2338075 w 2338075"/>
                <a:gd name="connsiteY5" fmla="*/ 1091143 h 2370551"/>
                <a:gd name="connsiteX6" fmla="*/ 2338075 w 2338075"/>
                <a:gd name="connsiteY6" fmla="*/ 2370551 h 2370551"/>
                <a:gd name="connsiteX7" fmla="*/ 568165 w 2338075"/>
                <a:gd name="connsiteY7" fmla="*/ 2370551 h 2370551"/>
                <a:gd name="connsiteX8" fmla="*/ 0 w 2338075"/>
                <a:gd name="connsiteY8" fmla="*/ 1877687 h 2370551"/>
                <a:gd name="connsiteX9" fmla="*/ 7697 w 2338075"/>
                <a:gd name="connsiteY9" fmla="*/ 1879480 h 2370551"/>
                <a:gd name="connsiteX10" fmla="*/ 114518 w 2338075"/>
                <a:gd name="connsiteY10" fmla="*/ 1883931 h 2370551"/>
                <a:gd name="connsiteX11" fmla="*/ 217630 w 2338075"/>
                <a:gd name="connsiteY11" fmla="*/ 1880963 h 2370551"/>
                <a:gd name="connsiteX12" fmla="*/ 278459 w 2338075"/>
                <a:gd name="connsiteY12" fmla="*/ 1869836 h 2370551"/>
                <a:gd name="connsiteX13" fmla="*/ 309615 w 2338075"/>
                <a:gd name="connsiteY13" fmla="*/ 1847582 h 2370551"/>
                <a:gd name="connsiteX14" fmla="*/ 325194 w 2338075"/>
                <a:gd name="connsiteY14" fmla="*/ 1812716 h 2370551"/>
                <a:gd name="connsiteX15" fmla="*/ 446851 w 2338075"/>
                <a:gd name="connsiteY15" fmla="*/ 1437358 h 2370551"/>
                <a:gd name="connsiteX16" fmla="*/ 1167896 w 2338075"/>
                <a:gd name="connsiteY16" fmla="*/ 1437358 h 2370551"/>
                <a:gd name="connsiteX17" fmla="*/ 1296972 w 2338075"/>
                <a:gd name="connsiteY17" fmla="*/ 1823102 h 2370551"/>
                <a:gd name="connsiteX18" fmla="*/ 1311808 w 2338075"/>
                <a:gd name="connsiteY18" fmla="*/ 1854258 h 2370551"/>
                <a:gd name="connsiteX19" fmla="*/ 1342964 w 2338075"/>
                <a:gd name="connsiteY19" fmla="*/ 1872803 h 2370551"/>
                <a:gd name="connsiteX20" fmla="*/ 1407502 w 2338075"/>
                <a:gd name="connsiteY20" fmla="*/ 1881705 h 2370551"/>
                <a:gd name="connsiteX21" fmla="*/ 1525451 w 2338075"/>
                <a:gd name="connsiteY21" fmla="*/ 1883931 h 2370551"/>
                <a:gd name="connsiteX22" fmla="*/ 1639690 w 2338075"/>
                <a:gd name="connsiteY22" fmla="*/ 1880221 h 2370551"/>
                <a:gd name="connsiteX23" fmla="*/ 1697552 w 2338075"/>
                <a:gd name="connsiteY23" fmla="*/ 1860934 h 2370551"/>
                <a:gd name="connsiteX24" fmla="*/ 1709421 w 2338075"/>
                <a:gd name="connsiteY24" fmla="*/ 1814200 h 2370551"/>
                <a:gd name="connsiteX25" fmla="*/ 1687166 w 2338075"/>
                <a:gd name="connsiteY25" fmla="*/ 1729633 h 2370551"/>
                <a:gd name="connsiteX26" fmla="*/ 1093714 w 2338075"/>
                <a:gd name="connsiteY26" fmla="*/ 27909 h 237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38075" h="2370551">
                  <a:moveTo>
                    <a:pt x="804405" y="321667"/>
                  </a:moveTo>
                  <a:lnTo>
                    <a:pt x="805889" y="321667"/>
                  </a:lnTo>
                  <a:lnTo>
                    <a:pt x="1077393" y="1137663"/>
                  </a:lnTo>
                  <a:lnTo>
                    <a:pt x="532901" y="1137663"/>
                  </a:lnTo>
                  <a:close/>
                  <a:moveTo>
                    <a:pt x="1080225" y="0"/>
                  </a:moveTo>
                  <a:lnTo>
                    <a:pt x="2338075" y="1091143"/>
                  </a:lnTo>
                  <a:lnTo>
                    <a:pt x="2338075" y="2370551"/>
                  </a:lnTo>
                  <a:lnTo>
                    <a:pt x="568165" y="2370551"/>
                  </a:lnTo>
                  <a:lnTo>
                    <a:pt x="0" y="1877687"/>
                  </a:lnTo>
                  <a:lnTo>
                    <a:pt x="7697" y="1879480"/>
                  </a:lnTo>
                  <a:cubicBezTo>
                    <a:pt x="33413" y="1882447"/>
                    <a:pt x="69020" y="1883931"/>
                    <a:pt x="114518" y="1883931"/>
                  </a:cubicBezTo>
                  <a:cubicBezTo>
                    <a:pt x="157049" y="1883931"/>
                    <a:pt x="191420" y="1882941"/>
                    <a:pt x="217630" y="1880963"/>
                  </a:cubicBezTo>
                  <a:cubicBezTo>
                    <a:pt x="243841" y="1878985"/>
                    <a:pt x="264117" y="1875276"/>
                    <a:pt x="278459" y="1869836"/>
                  </a:cubicBezTo>
                  <a:cubicBezTo>
                    <a:pt x="292801" y="1864396"/>
                    <a:pt x="303186" y="1856978"/>
                    <a:pt x="309615" y="1847582"/>
                  </a:cubicBezTo>
                  <a:cubicBezTo>
                    <a:pt x="316045" y="1838185"/>
                    <a:pt x="321237" y="1826563"/>
                    <a:pt x="325194" y="1812716"/>
                  </a:cubicBezTo>
                  <a:lnTo>
                    <a:pt x="446851" y="1437358"/>
                  </a:lnTo>
                  <a:lnTo>
                    <a:pt x="1167896" y="1437358"/>
                  </a:lnTo>
                  <a:lnTo>
                    <a:pt x="1296972" y="1823102"/>
                  </a:lnTo>
                  <a:cubicBezTo>
                    <a:pt x="1300928" y="1835960"/>
                    <a:pt x="1305873" y="1846345"/>
                    <a:pt x="1311808" y="1854258"/>
                  </a:cubicBezTo>
                  <a:cubicBezTo>
                    <a:pt x="1317742" y="1862171"/>
                    <a:pt x="1328128" y="1868352"/>
                    <a:pt x="1342964" y="1872803"/>
                  </a:cubicBezTo>
                  <a:cubicBezTo>
                    <a:pt x="1357800" y="1877254"/>
                    <a:pt x="1379313" y="1880221"/>
                    <a:pt x="1407502" y="1881705"/>
                  </a:cubicBezTo>
                  <a:cubicBezTo>
                    <a:pt x="1435691" y="1883189"/>
                    <a:pt x="1475007" y="1883931"/>
                    <a:pt x="1525451" y="1883931"/>
                  </a:cubicBezTo>
                  <a:cubicBezTo>
                    <a:pt x="1573916" y="1883931"/>
                    <a:pt x="1611996" y="1882694"/>
                    <a:pt x="1639690" y="1880221"/>
                  </a:cubicBezTo>
                  <a:cubicBezTo>
                    <a:pt x="1667385" y="1877749"/>
                    <a:pt x="1686672" y="1871320"/>
                    <a:pt x="1697552" y="1860934"/>
                  </a:cubicBezTo>
                  <a:cubicBezTo>
                    <a:pt x="1708432" y="1850549"/>
                    <a:pt x="1712388" y="1834971"/>
                    <a:pt x="1709421" y="1814200"/>
                  </a:cubicBezTo>
                  <a:cubicBezTo>
                    <a:pt x="1706454" y="1793429"/>
                    <a:pt x="1699035" y="1765240"/>
                    <a:pt x="1687166" y="1729633"/>
                  </a:cubicBezTo>
                  <a:lnTo>
                    <a:pt x="1093714" y="27909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258">
              <a:extLst>
                <a:ext uri="{FF2B5EF4-FFF2-40B4-BE49-F238E27FC236}">
                  <a16:creationId xmlns:a16="http://schemas.microsoft.com/office/drawing/2014/main" id="{88897733-97A2-8A4F-87FB-B5EC34F07844}"/>
                </a:ext>
              </a:extLst>
            </p:cNvPr>
            <p:cNvSpPr txBox="1"/>
            <p:nvPr/>
          </p:nvSpPr>
          <p:spPr>
            <a:xfrm>
              <a:off x="2013191" y="775732"/>
              <a:ext cx="1767501" cy="1937622"/>
            </a:xfrm>
            <a:custGeom>
              <a:avLst/>
              <a:gdLst/>
              <a:ahLst/>
              <a:cxnLst/>
              <a:rect l="l" t="t" r="r" b="b"/>
              <a:pathLst>
                <a:path w="1767501" h="1937622">
                  <a:moveTo>
                    <a:pt x="867468" y="0"/>
                  </a:moveTo>
                  <a:cubicBezTo>
                    <a:pt x="925824" y="0"/>
                    <a:pt x="972311" y="742"/>
                    <a:pt x="1006929" y="2225"/>
                  </a:cubicBezTo>
                  <a:cubicBezTo>
                    <a:pt x="1041547" y="3709"/>
                    <a:pt x="1068500" y="7171"/>
                    <a:pt x="1087787" y="12611"/>
                  </a:cubicBezTo>
                  <a:cubicBezTo>
                    <a:pt x="1107074" y="18051"/>
                    <a:pt x="1120921" y="26211"/>
                    <a:pt x="1129329" y="37091"/>
                  </a:cubicBezTo>
                  <a:cubicBezTo>
                    <a:pt x="1137736" y="47971"/>
                    <a:pt x="1144907" y="62807"/>
                    <a:pt x="1150841" y="81600"/>
                  </a:cubicBezTo>
                  <a:lnTo>
                    <a:pt x="1744293" y="1783324"/>
                  </a:lnTo>
                  <a:cubicBezTo>
                    <a:pt x="1756162" y="1818931"/>
                    <a:pt x="1763581" y="1847120"/>
                    <a:pt x="1766548" y="1867891"/>
                  </a:cubicBezTo>
                  <a:cubicBezTo>
                    <a:pt x="1769515" y="1888662"/>
                    <a:pt x="1765559" y="1904240"/>
                    <a:pt x="1754679" y="1914625"/>
                  </a:cubicBezTo>
                  <a:cubicBezTo>
                    <a:pt x="1743799" y="1925011"/>
                    <a:pt x="1724512" y="1931440"/>
                    <a:pt x="1696817" y="1933912"/>
                  </a:cubicBezTo>
                  <a:cubicBezTo>
                    <a:pt x="1669123" y="1936385"/>
                    <a:pt x="1631043" y="1937622"/>
                    <a:pt x="1582578" y="1937622"/>
                  </a:cubicBezTo>
                  <a:cubicBezTo>
                    <a:pt x="1532134" y="1937622"/>
                    <a:pt x="1492818" y="1936880"/>
                    <a:pt x="1464629" y="1935396"/>
                  </a:cubicBezTo>
                  <a:cubicBezTo>
                    <a:pt x="1436440" y="1933912"/>
                    <a:pt x="1414927" y="1930945"/>
                    <a:pt x="1400091" y="1926494"/>
                  </a:cubicBezTo>
                  <a:cubicBezTo>
                    <a:pt x="1385255" y="1922043"/>
                    <a:pt x="1374869" y="1915862"/>
                    <a:pt x="1368935" y="1907949"/>
                  </a:cubicBezTo>
                  <a:cubicBezTo>
                    <a:pt x="1363000" y="1900036"/>
                    <a:pt x="1358055" y="1889651"/>
                    <a:pt x="1354099" y="1876793"/>
                  </a:cubicBezTo>
                  <a:lnTo>
                    <a:pt x="1225023" y="1491049"/>
                  </a:lnTo>
                  <a:lnTo>
                    <a:pt x="503978" y="1491049"/>
                  </a:lnTo>
                  <a:lnTo>
                    <a:pt x="382321" y="1866407"/>
                  </a:lnTo>
                  <a:cubicBezTo>
                    <a:pt x="378364" y="1880254"/>
                    <a:pt x="373172" y="1891876"/>
                    <a:pt x="366742" y="1901273"/>
                  </a:cubicBezTo>
                  <a:cubicBezTo>
                    <a:pt x="360313" y="1910669"/>
                    <a:pt x="349928" y="1918087"/>
                    <a:pt x="335586" y="1923527"/>
                  </a:cubicBezTo>
                  <a:cubicBezTo>
                    <a:pt x="321244" y="1928967"/>
                    <a:pt x="300968" y="1932676"/>
                    <a:pt x="274757" y="1934654"/>
                  </a:cubicBezTo>
                  <a:cubicBezTo>
                    <a:pt x="248547" y="1936632"/>
                    <a:pt x="214176" y="1937622"/>
                    <a:pt x="171645" y="1937622"/>
                  </a:cubicBezTo>
                  <a:cubicBezTo>
                    <a:pt x="126147" y="1937622"/>
                    <a:pt x="90540" y="1936138"/>
                    <a:pt x="64824" y="1933171"/>
                  </a:cubicBezTo>
                  <a:cubicBezTo>
                    <a:pt x="39107" y="1930203"/>
                    <a:pt x="21304" y="1923032"/>
                    <a:pt x="11413" y="1911658"/>
                  </a:cubicBezTo>
                  <a:cubicBezTo>
                    <a:pt x="1522" y="1900283"/>
                    <a:pt x="-1940" y="1884211"/>
                    <a:pt x="1027" y="1863440"/>
                  </a:cubicBezTo>
                  <a:cubicBezTo>
                    <a:pt x="3995" y="1842669"/>
                    <a:pt x="11413" y="1814975"/>
                    <a:pt x="23282" y="1780357"/>
                  </a:cubicBezTo>
                  <a:lnTo>
                    <a:pt x="615251" y="77149"/>
                  </a:lnTo>
                  <a:cubicBezTo>
                    <a:pt x="621185" y="60334"/>
                    <a:pt x="628109" y="46734"/>
                    <a:pt x="636021" y="36349"/>
                  </a:cubicBezTo>
                  <a:cubicBezTo>
                    <a:pt x="643934" y="25964"/>
                    <a:pt x="656545" y="18051"/>
                    <a:pt x="673854" y="12611"/>
                  </a:cubicBezTo>
                  <a:cubicBezTo>
                    <a:pt x="691163" y="7171"/>
                    <a:pt x="715148" y="3709"/>
                    <a:pt x="745810" y="2225"/>
                  </a:cubicBezTo>
                  <a:cubicBezTo>
                    <a:pt x="776472" y="742"/>
                    <a:pt x="817024" y="0"/>
                    <a:pt x="867468" y="0"/>
                  </a:cubicBezTo>
                  <a:close/>
                  <a:moveTo>
                    <a:pt x="861533" y="375359"/>
                  </a:moveTo>
                  <a:lnTo>
                    <a:pt x="590029" y="1191355"/>
                  </a:lnTo>
                  <a:lnTo>
                    <a:pt x="1134521" y="1191355"/>
                  </a:lnTo>
                  <a:lnTo>
                    <a:pt x="863017" y="375359"/>
                  </a:lnTo>
                  <a:lnTo>
                    <a:pt x="861533" y="375359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3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" name="Group 318">
            <a:extLst>
              <a:ext uri="{FF2B5EF4-FFF2-40B4-BE49-F238E27FC236}">
                <a16:creationId xmlns:a16="http://schemas.microsoft.com/office/drawing/2014/main" id="{CFE4E0A9-A1BC-C744-A16D-CBA07C4F28CD}"/>
              </a:ext>
            </a:extLst>
          </p:cNvPr>
          <p:cNvGrpSpPr>
            <a:grpSpLocks noChangeAspect="1"/>
          </p:cNvGrpSpPr>
          <p:nvPr/>
        </p:nvGrpSpPr>
        <p:grpSpPr>
          <a:xfrm>
            <a:off x="4053205" y="2042802"/>
            <a:ext cx="1944370" cy="1944370"/>
            <a:chOff x="1382807" y="174388"/>
            <a:chExt cx="3025588" cy="3025589"/>
          </a:xfrm>
        </p:grpSpPr>
        <p:sp>
          <p:nvSpPr>
            <p:cNvPr id="19" name="Rectangle 319">
              <a:extLst>
                <a:ext uri="{FF2B5EF4-FFF2-40B4-BE49-F238E27FC236}">
                  <a16:creationId xmlns:a16="http://schemas.microsoft.com/office/drawing/2014/main" id="{BBDAA692-E55E-3B4C-875C-C6C3BABD7DFF}"/>
                </a:ext>
              </a:extLst>
            </p:cNvPr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rgbClr val="C039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320">
              <a:extLst>
                <a:ext uri="{FF2B5EF4-FFF2-40B4-BE49-F238E27FC236}">
                  <a16:creationId xmlns:a16="http://schemas.microsoft.com/office/drawing/2014/main" id="{3808A1E2-8F7B-E248-90CC-641A951DD4A7}"/>
                </a:ext>
              </a:extLst>
            </p:cNvPr>
            <p:cNvSpPr txBox="1"/>
            <p:nvPr/>
          </p:nvSpPr>
          <p:spPr>
            <a:xfrm>
              <a:off x="2329954" y="1012038"/>
              <a:ext cx="2078440" cy="2187939"/>
            </a:xfrm>
            <a:custGeom>
              <a:avLst/>
              <a:gdLst>
                <a:gd name="connsiteX0" fmla="*/ 357820 w 2078440"/>
                <a:gd name="connsiteY0" fmla="*/ 73773 h 2187939"/>
                <a:gd name="connsiteX1" fmla="*/ 523986 w 2078440"/>
                <a:gd name="connsiteY1" fmla="*/ 73773 h 2187939"/>
                <a:gd name="connsiteX2" fmla="*/ 641935 w 2078440"/>
                <a:gd name="connsiteY2" fmla="*/ 81933 h 2187939"/>
                <a:gd name="connsiteX3" fmla="*/ 750982 w 2078440"/>
                <a:gd name="connsiteY3" fmla="*/ 121249 h 2187939"/>
                <a:gd name="connsiteX4" fmla="*/ 838516 w 2078440"/>
                <a:gd name="connsiteY4" fmla="*/ 217685 h 2187939"/>
                <a:gd name="connsiteX5" fmla="*/ 874123 w 2078440"/>
                <a:gd name="connsiteY5" fmla="*/ 383852 h 2187939"/>
                <a:gd name="connsiteX6" fmla="*/ 853352 w 2078440"/>
                <a:gd name="connsiteY6" fmla="*/ 521088 h 2187939"/>
                <a:gd name="connsiteX7" fmla="*/ 792524 w 2078440"/>
                <a:gd name="connsiteY7" fmla="*/ 629392 h 2187939"/>
                <a:gd name="connsiteX8" fmla="*/ 689411 w 2078440"/>
                <a:gd name="connsiteY8" fmla="*/ 699865 h 2187939"/>
                <a:gd name="connsiteX9" fmla="*/ 532888 w 2078440"/>
                <a:gd name="connsiteY9" fmla="*/ 725087 h 2187939"/>
                <a:gd name="connsiteX10" fmla="*/ 357820 w 2078440"/>
                <a:gd name="connsiteY10" fmla="*/ 725087 h 2187939"/>
                <a:gd name="connsiteX11" fmla="*/ 1169211 w 2078440"/>
                <a:gd name="connsiteY11" fmla="*/ 0 h 2187939"/>
                <a:gd name="connsiteX12" fmla="*/ 2078440 w 2078440"/>
                <a:gd name="connsiteY12" fmla="*/ 788726 h 2187939"/>
                <a:gd name="connsiteX13" fmla="*/ 2078440 w 2078440"/>
                <a:gd name="connsiteY13" fmla="*/ 2187939 h 2187939"/>
                <a:gd name="connsiteX14" fmla="*/ 585264 w 2078440"/>
                <a:gd name="connsiteY14" fmla="*/ 2187939 h 2187939"/>
                <a:gd name="connsiteX15" fmla="*/ 0 w 2078440"/>
                <a:gd name="connsiteY15" fmla="*/ 1680242 h 2187939"/>
                <a:gd name="connsiteX16" fmla="*/ 7682 w 2078440"/>
                <a:gd name="connsiteY16" fmla="*/ 1684997 h 2187939"/>
                <a:gd name="connsiteX17" fmla="*/ 67769 w 2078440"/>
                <a:gd name="connsiteY17" fmla="*/ 1696866 h 2187939"/>
                <a:gd name="connsiteX18" fmla="*/ 161980 w 2078440"/>
                <a:gd name="connsiteY18" fmla="*/ 1701317 h 2187939"/>
                <a:gd name="connsiteX19" fmla="*/ 256932 w 2078440"/>
                <a:gd name="connsiteY19" fmla="*/ 1696866 h 2187939"/>
                <a:gd name="connsiteX20" fmla="*/ 316277 w 2078440"/>
                <a:gd name="connsiteY20" fmla="*/ 1684997 h 2187939"/>
                <a:gd name="connsiteX21" fmla="*/ 348175 w 2078440"/>
                <a:gd name="connsiteY21" fmla="*/ 1665709 h 2187939"/>
                <a:gd name="connsiteX22" fmla="*/ 357819 w 2078440"/>
                <a:gd name="connsiteY22" fmla="*/ 1639004 h 2187939"/>
                <a:gd name="connsiteX23" fmla="*/ 357819 w 2078440"/>
                <a:gd name="connsiteY23" fmla="*/ 1026265 h 2187939"/>
                <a:gd name="connsiteX24" fmla="*/ 518051 w 2078440"/>
                <a:gd name="connsiteY24" fmla="*/ 1026265 h 2187939"/>
                <a:gd name="connsiteX25" fmla="*/ 848159 w 2078440"/>
                <a:gd name="connsiteY25" fmla="*/ 981756 h 2187939"/>
                <a:gd name="connsiteX26" fmla="*/ 1084798 w 2078440"/>
                <a:gd name="connsiteY26" fmla="*/ 851938 h 2187939"/>
                <a:gd name="connsiteX27" fmla="*/ 1231677 w 2078440"/>
                <a:gd name="connsiteY27" fmla="*/ 642004 h 2187939"/>
                <a:gd name="connsiteX28" fmla="*/ 1282121 w 2078440"/>
                <a:gd name="connsiteY28" fmla="*/ 355664 h 2187939"/>
                <a:gd name="connsiteX29" fmla="*/ 1249481 w 2078440"/>
                <a:gd name="connsiteY29" fmla="*/ 144246 h 2187939"/>
                <a:gd name="connsiteX30" fmla="*/ 1209423 w 2078440"/>
                <a:gd name="connsiteY30" fmla="*/ 55970 h 218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78440" h="2187939">
                  <a:moveTo>
                    <a:pt x="357820" y="73773"/>
                  </a:moveTo>
                  <a:lnTo>
                    <a:pt x="523986" y="73773"/>
                  </a:lnTo>
                  <a:cubicBezTo>
                    <a:pt x="564539" y="73773"/>
                    <a:pt x="603855" y="76493"/>
                    <a:pt x="641935" y="81933"/>
                  </a:cubicBezTo>
                  <a:cubicBezTo>
                    <a:pt x="680015" y="87373"/>
                    <a:pt x="716364" y="100478"/>
                    <a:pt x="750982" y="121249"/>
                  </a:cubicBezTo>
                  <a:cubicBezTo>
                    <a:pt x="785600" y="142020"/>
                    <a:pt x="814778" y="174165"/>
                    <a:pt x="838516" y="217685"/>
                  </a:cubicBezTo>
                  <a:cubicBezTo>
                    <a:pt x="862254" y="261205"/>
                    <a:pt x="874123" y="316594"/>
                    <a:pt x="874123" y="383852"/>
                  </a:cubicBezTo>
                  <a:cubicBezTo>
                    <a:pt x="874123" y="433306"/>
                    <a:pt x="867200" y="479051"/>
                    <a:pt x="853352" y="521088"/>
                  </a:cubicBezTo>
                  <a:cubicBezTo>
                    <a:pt x="839505" y="563124"/>
                    <a:pt x="819229" y="599225"/>
                    <a:pt x="792524" y="629392"/>
                  </a:cubicBezTo>
                  <a:cubicBezTo>
                    <a:pt x="765818" y="659560"/>
                    <a:pt x="731447" y="683050"/>
                    <a:pt x="689411" y="699865"/>
                  </a:cubicBezTo>
                  <a:cubicBezTo>
                    <a:pt x="647375" y="716679"/>
                    <a:pt x="595201" y="725087"/>
                    <a:pt x="532888" y="725087"/>
                  </a:cubicBezTo>
                  <a:lnTo>
                    <a:pt x="357820" y="725087"/>
                  </a:lnTo>
                  <a:close/>
                  <a:moveTo>
                    <a:pt x="1169211" y="0"/>
                  </a:moveTo>
                  <a:lnTo>
                    <a:pt x="2078440" y="788726"/>
                  </a:lnTo>
                  <a:lnTo>
                    <a:pt x="2078440" y="2187939"/>
                  </a:lnTo>
                  <a:lnTo>
                    <a:pt x="585264" y="2187939"/>
                  </a:lnTo>
                  <a:lnTo>
                    <a:pt x="0" y="1680242"/>
                  </a:lnTo>
                  <a:lnTo>
                    <a:pt x="7682" y="1684997"/>
                  </a:lnTo>
                  <a:cubicBezTo>
                    <a:pt x="22518" y="1689942"/>
                    <a:pt x="42547" y="1693898"/>
                    <a:pt x="67769" y="1696866"/>
                  </a:cubicBezTo>
                  <a:cubicBezTo>
                    <a:pt x="92991" y="1699833"/>
                    <a:pt x="124394" y="1701317"/>
                    <a:pt x="161980" y="1701317"/>
                  </a:cubicBezTo>
                  <a:cubicBezTo>
                    <a:pt x="200554" y="1701317"/>
                    <a:pt x="232205" y="1699833"/>
                    <a:pt x="256932" y="1696866"/>
                  </a:cubicBezTo>
                  <a:cubicBezTo>
                    <a:pt x="281659" y="1693898"/>
                    <a:pt x="301441" y="1689942"/>
                    <a:pt x="316277" y="1684997"/>
                  </a:cubicBezTo>
                  <a:cubicBezTo>
                    <a:pt x="331114" y="1680051"/>
                    <a:pt x="341746" y="1673622"/>
                    <a:pt x="348175" y="1665709"/>
                  </a:cubicBezTo>
                  <a:cubicBezTo>
                    <a:pt x="354604" y="1657797"/>
                    <a:pt x="357819" y="1648895"/>
                    <a:pt x="357819" y="1639004"/>
                  </a:cubicBezTo>
                  <a:lnTo>
                    <a:pt x="357819" y="1026265"/>
                  </a:lnTo>
                  <a:lnTo>
                    <a:pt x="518051" y="1026265"/>
                  </a:lnTo>
                  <a:cubicBezTo>
                    <a:pt x="644654" y="1026265"/>
                    <a:pt x="754690" y="1011428"/>
                    <a:pt x="848159" y="981756"/>
                  </a:cubicBezTo>
                  <a:cubicBezTo>
                    <a:pt x="941627" y="952083"/>
                    <a:pt x="1020507" y="908811"/>
                    <a:pt x="1084798" y="851938"/>
                  </a:cubicBezTo>
                  <a:cubicBezTo>
                    <a:pt x="1149088" y="795066"/>
                    <a:pt x="1198048" y="725088"/>
                    <a:pt x="1231677" y="642004"/>
                  </a:cubicBezTo>
                  <a:cubicBezTo>
                    <a:pt x="1265306" y="558921"/>
                    <a:pt x="1282121" y="463474"/>
                    <a:pt x="1282121" y="355664"/>
                  </a:cubicBezTo>
                  <a:cubicBezTo>
                    <a:pt x="1282121" y="277526"/>
                    <a:pt x="1271241" y="207053"/>
                    <a:pt x="1249481" y="144246"/>
                  </a:cubicBezTo>
                  <a:cubicBezTo>
                    <a:pt x="1238601" y="112843"/>
                    <a:pt x="1225248" y="83417"/>
                    <a:pt x="1209423" y="5597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321">
              <a:extLst>
                <a:ext uri="{FF2B5EF4-FFF2-40B4-BE49-F238E27FC236}">
                  <a16:creationId xmlns:a16="http://schemas.microsoft.com/office/drawing/2014/main" id="{E8C98659-EA5A-434C-9A20-4D84FAA9CC26}"/>
                </a:ext>
              </a:extLst>
            </p:cNvPr>
            <p:cNvSpPr/>
            <p:nvPr/>
          </p:nvSpPr>
          <p:spPr>
            <a:xfrm>
              <a:off x="2297581" y="784634"/>
              <a:ext cx="1314497" cy="1928720"/>
            </a:xfrm>
            <a:custGeom>
              <a:avLst/>
              <a:gdLst/>
              <a:ahLst/>
              <a:cxnLst/>
              <a:rect l="l" t="t" r="r" b="b"/>
              <a:pathLst>
                <a:path w="1314497" h="1928720">
                  <a:moveTo>
                    <a:pt x="132043" y="0"/>
                  </a:moveTo>
                  <a:lnTo>
                    <a:pt x="584550" y="0"/>
                  </a:lnTo>
                  <a:cubicBezTo>
                    <a:pt x="630048" y="0"/>
                    <a:pt x="673321" y="1731"/>
                    <a:pt x="714368" y="5193"/>
                  </a:cubicBezTo>
                  <a:cubicBezTo>
                    <a:pt x="755415" y="8654"/>
                    <a:pt x="804622" y="16073"/>
                    <a:pt x="861989" y="27447"/>
                  </a:cubicBezTo>
                  <a:cubicBezTo>
                    <a:pt x="919356" y="38821"/>
                    <a:pt x="977465" y="59840"/>
                    <a:pt x="1036316" y="90501"/>
                  </a:cubicBezTo>
                  <a:cubicBezTo>
                    <a:pt x="1095167" y="121163"/>
                    <a:pt x="1145363" y="159985"/>
                    <a:pt x="1186904" y="206966"/>
                  </a:cubicBezTo>
                  <a:cubicBezTo>
                    <a:pt x="1228446" y="253948"/>
                    <a:pt x="1260097" y="308842"/>
                    <a:pt x="1281857" y="371649"/>
                  </a:cubicBezTo>
                  <a:cubicBezTo>
                    <a:pt x="1303617" y="434456"/>
                    <a:pt x="1314497" y="504929"/>
                    <a:pt x="1314497" y="583067"/>
                  </a:cubicBezTo>
                  <a:cubicBezTo>
                    <a:pt x="1314497" y="690877"/>
                    <a:pt x="1297682" y="786324"/>
                    <a:pt x="1264053" y="869407"/>
                  </a:cubicBezTo>
                  <a:cubicBezTo>
                    <a:pt x="1230424" y="952491"/>
                    <a:pt x="1181464" y="1022469"/>
                    <a:pt x="1117174" y="1079341"/>
                  </a:cubicBezTo>
                  <a:cubicBezTo>
                    <a:pt x="1052883" y="1136214"/>
                    <a:pt x="974003" y="1179486"/>
                    <a:pt x="880535" y="1209159"/>
                  </a:cubicBezTo>
                  <a:cubicBezTo>
                    <a:pt x="787066" y="1238831"/>
                    <a:pt x="677030" y="1253668"/>
                    <a:pt x="550427" y="1253668"/>
                  </a:cubicBezTo>
                  <a:lnTo>
                    <a:pt x="390195" y="1253668"/>
                  </a:lnTo>
                  <a:lnTo>
                    <a:pt x="390195" y="1866407"/>
                  </a:lnTo>
                  <a:cubicBezTo>
                    <a:pt x="390195" y="1876298"/>
                    <a:pt x="386980" y="1885200"/>
                    <a:pt x="380551" y="1893112"/>
                  </a:cubicBezTo>
                  <a:cubicBezTo>
                    <a:pt x="374122" y="1901025"/>
                    <a:pt x="363490" y="1907454"/>
                    <a:pt x="348653" y="1912400"/>
                  </a:cubicBezTo>
                  <a:cubicBezTo>
                    <a:pt x="333817" y="1917345"/>
                    <a:pt x="314035" y="1921301"/>
                    <a:pt x="289308" y="1924269"/>
                  </a:cubicBezTo>
                  <a:cubicBezTo>
                    <a:pt x="264581" y="1927236"/>
                    <a:pt x="232930" y="1928720"/>
                    <a:pt x="194356" y="1928720"/>
                  </a:cubicBezTo>
                  <a:cubicBezTo>
                    <a:pt x="156770" y="1928720"/>
                    <a:pt x="125367" y="1927236"/>
                    <a:pt x="100145" y="1924269"/>
                  </a:cubicBezTo>
                  <a:cubicBezTo>
                    <a:pt x="74923" y="1921301"/>
                    <a:pt x="54894" y="1917345"/>
                    <a:pt x="40058" y="1912400"/>
                  </a:cubicBezTo>
                  <a:cubicBezTo>
                    <a:pt x="25222" y="1907454"/>
                    <a:pt x="14836" y="1901025"/>
                    <a:pt x="8902" y="1893112"/>
                  </a:cubicBezTo>
                  <a:cubicBezTo>
                    <a:pt x="2967" y="1885200"/>
                    <a:pt x="0" y="1876298"/>
                    <a:pt x="0" y="1866407"/>
                  </a:cubicBezTo>
                  <a:lnTo>
                    <a:pt x="0" y="139461"/>
                  </a:lnTo>
                  <a:cubicBezTo>
                    <a:pt x="0" y="92974"/>
                    <a:pt x="12116" y="58109"/>
                    <a:pt x="36349" y="34865"/>
                  </a:cubicBezTo>
                  <a:cubicBezTo>
                    <a:pt x="60582" y="11622"/>
                    <a:pt x="92480" y="0"/>
                    <a:pt x="132043" y="0"/>
                  </a:cubicBezTo>
                  <a:close/>
                  <a:moveTo>
                    <a:pt x="390195" y="301177"/>
                  </a:moveTo>
                  <a:lnTo>
                    <a:pt x="390195" y="952491"/>
                  </a:lnTo>
                  <a:lnTo>
                    <a:pt x="565263" y="952491"/>
                  </a:lnTo>
                  <a:cubicBezTo>
                    <a:pt x="627576" y="952491"/>
                    <a:pt x="679750" y="944083"/>
                    <a:pt x="721786" y="927269"/>
                  </a:cubicBezTo>
                  <a:cubicBezTo>
                    <a:pt x="763822" y="910454"/>
                    <a:pt x="798193" y="886964"/>
                    <a:pt x="824899" y="856796"/>
                  </a:cubicBezTo>
                  <a:cubicBezTo>
                    <a:pt x="851604" y="826629"/>
                    <a:pt x="871880" y="790528"/>
                    <a:pt x="885727" y="748492"/>
                  </a:cubicBezTo>
                  <a:cubicBezTo>
                    <a:pt x="899575" y="706455"/>
                    <a:pt x="906498" y="660710"/>
                    <a:pt x="906498" y="611256"/>
                  </a:cubicBezTo>
                  <a:cubicBezTo>
                    <a:pt x="906498" y="543998"/>
                    <a:pt x="894629" y="488609"/>
                    <a:pt x="870891" y="445089"/>
                  </a:cubicBezTo>
                  <a:cubicBezTo>
                    <a:pt x="847153" y="401569"/>
                    <a:pt x="817975" y="369424"/>
                    <a:pt x="783357" y="348653"/>
                  </a:cubicBezTo>
                  <a:cubicBezTo>
                    <a:pt x="748739" y="327882"/>
                    <a:pt x="712390" y="314777"/>
                    <a:pt x="674310" y="309337"/>
                  </a:cubicBezTo>
                  <a:cubicBezTo>
                    <a:pt x="636230" y="303897"/>
                    <a:pt x="596914" y="301177"/>
                    <a:pt x="556361" y="301177"/>
                  </a:cubicBezTo>
                  <a:lnTo>
                    <a:pt x="390195" y="301177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37095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772</Words>
  <Application>Microsoft Macintosh PowerPoint</Application>
  <PresentationFormat>Panorámica</PresentationFormat>
  <Paragraphs>60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Tema de Office</vt:lpstr>
      <vt:lpstr>Presentación de PowerPoint</vt:lpstr>
      <vt:lpstr>Sistema de Evaluación para el  Aprendizaje (SEPA)</vt:lpstr>
      <vt:lpstr>Plan de Educación 2022-2026</vt:lpstr>
      <vt:lpstr>¿Cuál es la finalidad del Sistema de Evaluación para el Aprendizaje?</vt:lpstr>
      <vt:lpstr>Currículo y Evaluación</vt:lpstr>
      <vt:lpstr>Énfasis Del Sistema De Evaluación Para El Aprendizaje</vt:lpstr>
      <vt:lpstr>Evaluación Formativa</vt:lpstr>
      <vt:lpstr>Evaluación Formativa</vt:lpstr>
      <vt:lpstr>Elementos Clave Que Evolucionan La Evaluación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Gerardo Andres Acero Castillo</dc:creator>
  <cp:lastModifiedBy>Alberto Emilio Gutierrez Charris</cp:lastModifiedBy>
  <cp:revision>2</cp:revision>
  <dcterms:created xsi:type="dcterms:W3CDTF">2024-03-08T14:42:22Z</dcterms:created>
  <dcterms:modified xsi:type="dcterms:W3CDTF">2024-04-03T16:40:23Z</dcterms:modified>
</cp:coreProperties>
</file>