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9D3D-C09B-4259-ABD8-2EAEFF89CD4F}" type="datetime1">
              <a:rPr lang="es-ES" altLang="en-US"/>
              <a:pPr>
                <a:defRPr/>
              </a:pPr>
              <a:t>30/10/2017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3B6F-A39A-422B-AF37-7CEE7098060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855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" y="2128058"/>
            <a:ext cx="8803179" cy="472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% DE ALUMNOS CON BAJO DESEMPEÑO EN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49B5F5-7D1C-4DA5-B616-17E9A7F1F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/>
          <a:stretch/>
        </p:blipFill>
        <p:spPr bwMode="auto">
          <a:xfrm>
            <a:off x="400050" y="1662319"/>
            <a:ext cx="2800350" cy="433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50795E1-B239-4E43-84DB-4A051DED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35" y="1940023"/>
            <a:ext cx="4043873" cy="73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BC15EA29-754A-4970-B0A8-ED2EE3B8B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51" y="4040368"/>
            <a:ext cx="3945043" cy="7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66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% DE ALUMNOS CON BAJO DESEMPEÑO EN LECTURA,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4D1249A-6E10-40FA-B885-3BEDE106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81" y="3153189"/>
            <a:ext cx="3946692" cy="91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8CBED0E-FE45-4EE5-B5A4-35E05C0E2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1"/>
          <a:stretch/>
        </p:blipFill>
        <p:spPr bwMode="auto">
          <a:xfrm>
            <a:off x="336700" y="1719196"/>
            <a:ext cx="2998001" cy="42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51531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% DE ALUMNOS CON BAJO DESEMPEÑO EN MATEMÁTICA,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8CBED0E-FE45-4EE5-B5A4-35E05C0E2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1"/>
          <a:stretch/>
        </p:blipFill>
        <p:spPr bwMode="auto">
          <a:xfrm>
            <a:off x="336700" y="1719196"/>
            <a:ext cx="2998001" cy="42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3120732-08C2-461A-8336-8C023F89E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0"/>
          <a:stretch/>
        </p:blipFill>
        <p:spPr bwMode="auto">
          <a:xfrm>
            <a:off x="238541" y="1735801"/>
            <a:ext cx="3033918" cy="43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C5618765-D8DE-41D0-A3E5-57989A225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35" y="2924911"/>
            <a:ext cx="3952829" cy="102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2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022465"/>
            <a:ext cx="8302889" cy="598517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% DE JÓVENES DE 15 AÑOS SIN COMPETENCIAS BÁSICAS,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0D61964-357B-44AF-A444-449BB11FF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/>
          <a:stretch/>
        </p:blipFill>
        <p:spPr bwMode="auto">
          <a:xfrm>
            <a:off x="1211957" y="1654602"/>
            <a:ext cx="6686550" cy="338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41123F-780F-4011-A61D-C8A3F0C2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27" y="4977167"/>
            <a:ext cx="3947033" cy="10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5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0344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106811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2846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Sin embargo, hay mayor inclusión y compromiso de los países en mejorar aprendizajes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639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INCLUSIÓN: PARTICIPACIÓN EN LA PRUEBA,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8FABD75-A354-46F1-BC49-B0A3AC9E3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/>
          <a:stretch/>
        </p:blipFill>
        <p:spPr bwMode="auto">
          <a:xfrm>
            <a:off x="797032" y="1621573"/>
            <a:ext cx="7548745" cy="293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18A9AF8-93DB-4F13-A69B-71F4B75A2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3713"/>
          <a:stretch/>
        </p:blipFill>
        <p:spPr bwMode="auto">
          <a:xfrm>
            <a:off x="2422370" y="4626351"/>
            <a:ext cx="4265725" cy="121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6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PUNTAJE PROMEDIO EN LECTURA, PISA 2000 - 2015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ABFA92-2589-4AF2-9E2E-6AC08D540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8464" r="3265" b="7848"/>
          <a:stretch/>
        </p:blipFill>
        <p:spPr bwMode="auto">
          <a:xfrm>
            <a:off x="923532" y="1817378"/>
            <a:ext cx="7295746" cy="245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8FBAE-99D8-4FC1-AF89-24CFA65D52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6" b="2478"/>
          <a:stretch/>
        </p:blipFill>
        <p:spPr>
          <a:xfrm>
            <a:off x="2512120" y="4687957"/>
            <a:ext cx="4063492" cy="70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3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PUNTAJE PROMEDIO EN MATEMÁTICA, PISA 2003 - 2015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AAD87F2-CC61-4885-B0F4-09490A3F3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22339" r="1063"/>
          <a:stretch/>
        </p:blipFill>
        <p:spPr bwMode="auto">
          <a:xfrm>
            <a:off x="889498" y="1842175"/>
            <a:ext cx="7331468" cy="24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EAC80D4D-7307-4DF3-9B7F-3934FFDF7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r="1706" b="11489"/>
          <a:stretch/>
        </p:blipFill>
        <p:spPr bwMode="auto">
          <a:xfrm>
            <a:off x="2543188" y="4534306"/>
            <a:ext cx="4056434" cy="85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1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PUNTAJE PROMEDIO EN CIENCIA, PISA 2006 - 2015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1D966E9-47B7-4117-8758-96C1E4A75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22087" r="888"/>
          <a:stretch/>
        </p:blipFill>
        <p:spPr bwMode="auto">
          <a:xfrm>
            <a:off x="923532" y="1982444"/>
            <a:ext cx="7295745" cy="24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5306E98-301D-42DC-89A8-25FD1E26F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r="2464" b="8269"/>
          <a:stretch/>
        </p:blipFill>
        <p:spPr bwMode="auto">
          <a:xfrm>
            <a:off x="2526967" y="4546413"/>
            <a:ext cx="4056530" cy="8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18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TASA DE CRECIMIENTO ANUAL POR PERCENTIL DE DESEMPEÑO 2006 - 2015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A42EF8-D2D2-4B24-B49F-610F12FA9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6"/>
          <a:stretch/>
        </p:blipFill>
        <p:spPr bwMode="auto">
          <a:xfrm>
            <a:off x="403788" y="1897750"/>
            <a:ext cx="3443394" cy="39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B8AF64A-4120-4ECB-A31F-09B10A9D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88" y="3351078"/>
            <a:ext cx="4004442" cy="92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8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AD344E-83C4-43D8-B2B4-3C3910586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733" y="2431069"/>
            <a:ext cx="3979824" cy="2114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334D4-C3FC-457B-8FCC-D7CF30579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03" y="1257300"/>
            <a:ext cx="6483777" cy="751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1083FE-5112-4005-B088-8F319ADFF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886" y="2316769"/>
            <a:ext cx="778669" cy="807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44D9A-0355-4E35-B7C5-8395D805D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63" y="3045431"/>
            <a:ext cx="750094" cy="77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4AB62-3B8D-4ABF-8CDC-B77E01D61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63" y="3809813"/>
            <a:ext cx="757238" cy="735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348D52-DFBE-4A90-9799-32A86BB54592}"/>
              </a:ext>
            </a:extLst>
          </p:cNvPr>
          <p:cNvSpPr txBox="1"/>
          <p:nvPr/>
        </p:nvSpPr>
        <p:spPr>
          <a:xfrm>
            <a:off x="1468315" y="4677503"/>
            <a:ext cx="652389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PISA ha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evolucionado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el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tiempo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:</a:t>
            </a:r>
            <a:endParaRPr lang="es-ES_tradnl" sz="1350" dirty="0">
              <a:solidFill>
                <a:schemeClr val="tx1">
                  <a:lumMod val="65000"/>
                  <a:lumOff val="35000"/>
                </a:schemeClr>
              </a:solidFill>
              <a:latin typeface="Gotham Light" pitchFamily="50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2012,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midió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el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compromiso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,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motivación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y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creencia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propia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de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estudiantes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Gotham Light" pitchFamily="50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2015,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midió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el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bienestar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de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estudiantes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,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incluyendo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su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ansiedad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escolar,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motivación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 y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Light" pitchFamily="50" charset="0"/>
              </a:rPr>
              <a:t>satisfacción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5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5280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384053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294071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Todos los países deben acelerar su ritmo de crecimiento para alcanzar un buen desempeño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12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TASA DE CRECIMIENTO ANUAL EN PUNTAJE PROMEDIO, PISA </a:t>
            </a:r>
          </a:p>
          <a:p>
            <a:pPr algn="ctr"/>
            <a:r>
              <a:rPr lang="es-ES_tradnl" dirty="0">
                <a:latin typeface="Gotham Black" panose="02000604040000020004" pitchFamily="50" charset="0"/>
              </a:rPr>
              <a:t>2000 - 2015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81C7CC-A96C-491D-9B6E-E962EDFFB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5"/>
          <a:stretch/>
        </p:blipFill>
        <p:spPr bwMode="auto">
          <a:xfrm>
            <a:off x="1142405" y="1920841"/>
            <a:ext cx="6858000" cy="309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DF24849-374A-4E16-868C-EF71CCB6F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0026" r="1428" b="3972"/>
          <a:stretch/>
        </p:blipFill>
        <p:spPr bwMode="auto">
          <a:xfrm>
            <a:off x="2543188" y="5179363"/>
            <a:ext cx="4056434" cy="7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4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8082CE-CAAC-42CD-8A95-81153252B398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AÑOS PARA ALCANZAR EL PROMEDIO DE LA OCDE,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CCDA13-4EA5-4E1D-B704-53E5423EC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7" r="4100"/>
          <a:stretch/>
        </p:blipFill>
        <p:spPr bwMode="auto">
          <a:xfrm>
            <a:off x="1742220" y="2168707"/>
            <a:ext cx="5658370" cy="25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1E8494A5-28B8-4E78-B603-2AFD3CBA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51" y="5052443"/>
            <a:ext cx="3671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8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5280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384053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314021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Sólo una pequeña proporción de estudiantes de la región logran un desempeño destacado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08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PORCENTAJE DE ESTUDIANTES EN CADA NIVEL DE DESEMPEÑO EN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68C54C5-8B9B-4FA4-A73D-9B8D0E280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 bwMode="auto">
          <a:xfrm>
            <a:off x="403788" y="1858738"/>
            <a:ext cx="3227820" cy="41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C4F3E26-8600-48FE-8A3E-1B97F905A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32" y="3115346"/>
            <a:ext cx="3584643" cy="6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CAMBIO EN EL PORCENTAJE DE ALUMNOS DESTACADOS, </a:t>
            </a:r>
          </a:p>
          <a:p>
            <a:pPr algn="ctr"/>
            <a:r>
              <a:rPr lang="es-ES_tradnl" dirty="0">
                <a:latin typeface="Gotham Black" panose="02000604040000020004" pitchFamily="50" charset="0"/>
              </a:rPr>
              <a:t>PISA 2012-2015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A1F7010-C4D2-42E4-9FCF-B259C85F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04" y="4979324"/>
            <a:ext cx="3421856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0CB7A3A-1B2D-4E58-A8E5-3CD5D1108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/>
          <a:stretch/>
        </p:blipFill>
        <p:spPr bwMode="auto">
          <a:xfrm>
            <a:off x="1203127" y="1932679"/>
            <a:ext cx="6736556" cy="285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3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2034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384053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303214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Las brechas de género son más pronunciadas en la región que en otras partes del mundo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4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69"/>
            <a:ext cx="8302889" cy="87610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BRECHA DE DESEMPEÑO ENTRE HOMBRES Y MUJERES EN CIENCIA, </a:t>
            </a:r>
          </a:p>
          <a:p>
            <a:pPr algn="ctr"/>
            <a:r>
              <a:rPr lang="es-ES_tradnl" dirty="0">
                <a:latin typeface="Gotham Black" panose="02000604040000020004" pitchFamily="50" charset="0"/>
              </a:rPr>
              <a:t>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693B44E-FD89-4A88-BB95-38B82453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20" y="5128631"/>
            <a:ext cx="3407569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C40E0E0-87C3-47E8-8539-15CDA4D5B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7"/>
          <a:stretch/>
        </p:blipFill>
        <p:spPr bwMode="auto">
          <a:xfrm>
            <a:off x="1360884" y="2021773"/>
            <a:ext cx="6421041" cy="283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33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BRECHA DE DESEMPEÑO ENTRE HOMBRES Y MUJERES EN MATEMÁTICA,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360DABE3-F1CE-4D7F-9C6D-00E44330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90" y="4887079"/>
            <a:ext cx="3414713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0D807D4-9959-4BFA-9857-B1CC155A3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/>
          <a:stretch/>
        </p:blipFill>
        <p:spPr bwMode="auto">
          <a:xfrm>
            <a:off x="1353512" y="2180801"/>
            <a:ext cx="6512669" cy="23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BRECHA DE DESEMPEÑO ENTRE HOMBRES Y MUJERES EN LECTURA,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1026129-1D6C-48B6-8866-836F68CD3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18677" r="12815"/>
          <a:stretch/>
        </p:blipFill>
        <p:spPr bwMode="auto">
          <a:xfrm>
            <a:off x="1722416" y="2239586"/>
            <a:ext cx="5694932" cy="239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315561F-DAB1-49E6-A206-36FD2DDA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48" y="4940644"/>
            <a:ext cx="3407569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11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E7BA03A-F8CC-457B-864F-D02175D53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"/>
          <a:stretch/>
        </p:blipFill>
        <p:spPr bwMode="auto">
          <a:xfrm>
            <a:off x="1211366" y="2164756"/>
            <a:ext cx="6114516" cy="357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0AE6B2C-465A-4921-9596-32476021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3" y="1212235"/>
            <a:ext cx="7926568" cy="79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FF1A39B4-66C9-4A40-8784-EF87DA47F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070" y="4793270"/>
            <a:ext cx="1778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_tradnl" sz="1800" b="1" dirty="0">
                <a:solidFill>
                  <a:srgbClr val="102540"/>
                </a:solidFill>
                <a:latin typeface="Gotham Medium" panose="02000604030000020004" pitchFamily="50" charset="0"/>
              </a:rPr>
              <a:t>Mayor </a:t>
            </a:r>
            <a:r>
              <a:rPr lang="en-US" altLang="es-ES_tradnl" sz="18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participación</a:t>
            </a:r>
            <a:r>
              <a:rPr lang="en-US" altLang="es-ES_tradnl" sz="1800" b="1" dirty="0">
                <a:solidFill>
                  <a:srgbClr val="102540"/>
                </a:solidFill>
                <a:latin typeface="Gotham Medium" panose="02000604030000020004" pitchFamily="50" charset="0"/>
              </a:rPr>
              <a:t> de </a:t>
            </a:r>
            <a:r>
              <a:rPr lang="en-US" altLang="es-ES_tradnl" sz="18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países</a:t>
            </a:r>
            <a:endParaRPr lang="es-ES_tradnl" altLang="es-ES_tradnl" sz="1800" b="1" dirty="0">
              <a:solidFill>
                <a:srgbClr val="102540"/>
              </a:solidFill>
              <a:latin typeface="Gotham Medium" panose="02000604030000020004" pitchFamily="50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20504B1-BBD3-4960-BBF8-944CE755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366" y="5530319"/>
            <a:ext cx="24291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_tradnl" sz="900" b="1" dirty="0">
                <a:solidFill>
                  <a:srgbClr val="102540"/>
                </a:solidFill>
                <a:latin typeface="Gotham Medium" panose="02000604030000020004" pitchFamily="50" charset="0"/>
              </a:rPr>
              <a:t>* = </a:t>
            </a:r>
            <a:r>
              <a:rPr lang="en-US" altLang="es-ES_tradnl" sz="9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participante</a:t>
            </a:r>
            <a:r>
              <a:rPr lang="en-US" altLang="es-ES_tradnl" sz="900" b="1" dirty="0">
                <a:solidFill>
                  <a:srgbClr val="102540"/>
                </a:solidFill>
                <a:latin typeface="Gotham Medium" panose="02000604030000020004" pitchFamily="50" charset="0"/>
              </a:rPr>
              <a:t> </a:t>
            </a:r>
            <a:r>
              <a:rPr lang="en-US" altLang="es-ES_tradnl" sz="9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por</a:t>
            </a:r>
            <a:r>
              <a:rPr lang="en-US" altLang="es-ES_tradnl" sz="900" b="1" dirty="0">
                <a:solidFill>
                  <a:srgbClr val="102540"/>
                </a:solidFill>
                <a:latin typeface="Gotham Medium" panose="02000604030000020004" pitchFamily="50" charset="0"/>
              </a:rPr>
              <a:t> la </a:t>
            </a:r>
            <a:r>
              <a:rPr lang="en-US" altLang="es-ES_tradnl" sz="9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primera</a:t>
            </a:r>
            <a:r>
              <a:rPr lang="en-US" altLang="es-ES_tradnl" sz="900" b="1" dirty="0">
                <a:solidFill>
                  <a:srgbClr val="102540"/>
                </a:solidFill>
                <a:latin typeface="Gotham Medium" panose="02000604030000020004" pitchFamily="50" charset="0"/>
              </a:rPr>
              <a:t> </a:t>
            </a:r>
            <a:r>
              <a:rPr lang="en-US" altLang="es-ES_tradnl" sz="900" b="1" dirty="0" err="1">
                <a:solidFill>
                  <a:srgbClr val="102540"/>
                </a:solidFill>
                <a:latin typeface="Gotham Medium" panose="02000604030000020004" pitchFamily="50" charset="0"/>
              </a:rPr>
              <a:t>vez</a:t>
            </a:r>
            <a:endParaRPr lang="es-ES_tradnl" altLang="es-ES_tradnl" sz="900" b="1" dirty="0">
              <a:solidFill>
                <a:srgbClr val="102540"/>
              </a:solidFill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93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41"/>
            <a:ext cx="9085811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384053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314021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La pobreza sigue siendo uno de los obstáculos más importantes para el aprendizaje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55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BRECHA DE DESEMPEÑO ENTRE ESTUDIANTES RICOS Y POBRES EN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97D9417-000D-455D-9BB9-5D541C1AC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3" r="5493"/>
          <a:stretch/>
        </p:blipFill>
        <p:spPr bwMode="auto">
          <a:xfrm>
            <a:off x="1370397" y="2090232"/>
            <a:ext cx="6398727" cy="25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F0D357F-D279-412F-9967-88219B92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92" y="4961577"/>
            <a:ext cx="3393281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032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BRECHAS DE REPETICIÓN ENTRE ESTUDIANTES RICOS Y POBRES,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F04F23A-45EB-4791-AB59-677F0169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26" y="5323247"/>
            <a:ext cx="6196013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A1002E9-7EC8-4C80-9531-8B82A8E34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2"/>
          <a:stretch/>
        </p:blipFill>
        <p:spPr bwMode="auto">
          <a:xfrm>
            <a:off x="1142405" y="1901209"/>
            <a:ext cx="6858000" cy="32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044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7093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384053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2890835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La región tiene que invertir más en educación, y hacerlo de forma más equitativa y eficiente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6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4120E1-668F-432C-8A96-B3FCFEAEC67C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RELACIÓN ENTRE PUNTAJE EN CIENCIA E INVERSIÓN ACUMULADA POR ALUMNO DE 6 A 15 AÑOS,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74A69CE6-B9BA-4E9B-93F2-A05CC9476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3" r="2340"/>
          <a:stretch/>
        </p:blipFill>
        <p:spPr bwMode="auto">
          <a:xfrm>
            <a:off x="885166" y="2181425"/>
            <a:ext cx="7340132" cy="24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7C1466B-9821-4E51-8702-9A7C7400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05" y="5021467"/>
            <a:ext cx="3429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17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86698B-4CDB-46A4-980B-70CF36A4106A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PROPORCIÓN CON INFRAESTRUCTURA ADECUADA,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3F4E04AF-BA7C-484E-B9D4-176E33BDD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/>
          <a:stretch/>
        </p:blipFill>
        <p:spPr bwMode="auto">
          <a:xfrm>
            <a:off x="403788" y="1570763"/>
            <a:ext cx="3074194" cy="437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E229071-88BC-46B3-BE3A-74695F90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34" y="3012966"/>
            <a:ext cx="3414713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69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4120E1-668F-432C-8A96-B3FCFEAEC67C}"/>
              </a:ext>
            </a:extLst>
          </p:cNvPr>
          <p:cNvSpPr/>
          <p:nvPr/>
        </p:nvSpPr>
        <p:spPr>
          <a:xfrm>
            <a:off x="403789" y="1145670"/>
            <a:ext cx="8302889" cy="616252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NÚMERO DE HORAS QUE ESTUDIANTES PASAN EN CLASE DE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F6F0FDA1-B29F-4C68-AAA7-6ED9606D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07" y="5099864"/>
            <a:ext cx="3371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169208E-C458-447F-A0F9-B6F9CFDE6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1265535" y="1976524"/>
            <a:ext cx="6579394" cy="29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11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722"/>
            <a:ext cx="9085811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639404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311293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Ha incrementado el número de países que llevan a cabo evaluaciones nacionales, pero aún no todos las realizan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70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261780-39E3-4B97-9221-53C02CA5A7B1}"/>
              </a:ext>
            </a:extLst>
          </p:cNvPr>
          <p:cNvSpPr/>
          <p:nvPr/>
        </p:nvSpPr>
        <p:spPr>
          <a:xfrm>
            <a:off x="403789" y="1145671"/>
            <a:ext cx="830288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¿CUÁNTOS PAÍSES MONITOREAN APRENDIZAJE?</a:t>
            </a:r>
            <a:endParaRPr lang="en-US" dirty="0">
              <a:latin typeface="Gotham Black" panose="02000604040000020004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8FFC3C-0FEE-4D52-AEB0-A22593DBEBC4}"/>
              </a:ext>
            </a:extLst>
          </p:cNvPr>
          <p:cNvGrpSpPr/>
          <p:nvPr/>
        </p:nvGrpSpPr>
        <p:grpSpPr>
          <a:xfrm>
            <a:off x="1252125" y="2145910"/>
            <a:ext cx="6470399" cy="4271515"/>
            <a:chOff x="2475003" y="1014583"/>
            <a:chExt cx="7257318" cy="59542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DAFF07-F469-4D66-A285-12FF0DF8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6196" y="1014583"/>
              <a:ext cx="7096125" cy="52578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410A38-118F-4369-9C38-88290121192D}"/>
                </a:ext>
              </a:extLst>
            </p:cNvPr>
            <p:cNvSpPr txBox="1"/>
            <p:nvPr/>
          </p:nvSpPr>
          <p:spPr>
            <a:xfrm>
              <a:off x="2803513" y="1025498"/>
              <a:ext cx="1143000" cy="49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 err="1">
                  <a:latin typeface="Gotham Light" pitchFamily="50" charset="0"/>
                </a:rPr>
                <a:t>Matemáticas</a:t>
              </a:r>
              <a:endParaRPr lang="es-ES_tradnl" sz="788" dirty="0">
                <a:latin typeface="Gotham Light" pitchFamily="50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17E025-3BC9-4C23-B0E3-4685E49B6030}"/>
                </a:ext>
              </a:extLst>
            </p:cNvPr>
            <p:cNvSpPr txBox="1"/>
            <p:nvPr/>
          </p:nvSpPr>
          <p:spPr>
            <a:xfrm>
              <a:off x="3946514" y="1015119"/>
              <a:ext cx="832322" cy="496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 err="1">
                  <a:latin typeface="Gotham Light" pitchFamily="50" charset="0"/>
                </a:rPr>
                <a:t>Lectura</a:t>
              </a:r>
              <a:endParaRPr lang="es-ES_tradnl" sz="788" dirty="0">
                <a:latin typeface="Gotham Light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4A4AA2-AD5D-4F26-8CF0-92CC0813B761}"/>
                </a:ext>
              </a:extLst>
            </p:cNvPr>
            <p:cNvSpPr txBox="1"/>
            <p:nvPr/>
          </p:nvSpPr>
          <p:spPr>
            <a:xfrm>
              <a:off x="2483796" y="1662569"/>
              <a:ext cx="1524000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Gotham Light" pitchFamily="50" charset="0"/>
                </a:rPr>
                <a:t>Primaria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err="1">
                  <a:latin typeface="Gotham Light" pitchFamily="50" charset="0"/>
                </a:rPr>
                <a:t>Secundaria</a:t>
              </a:r>
              <a:r>
                <a:rPr lang="en-US" sz="750" dirty="0">
                  <a:latin typeface="Gotham Light" pitchFamily="50" charset="0"/>
                </a:rPr>
                <a:t> Baja</a:t>
              </a:r>
              <a:endParaRPr lang="es-ES_tradnl" sz="750" dirty="0">
                <a:latin typeface="Gotham Light" pitchFamily="5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29D0E7-5020-4291-A104-57CA50235085}"/>
                </a:ext>
              </a:extLst>
            </p:cNvPr>
            <p:cNvSpPr txBox="1"/>
            <p:nvPr/>
          </p:nvSpPr>
          <p:spPr>
            <a:xfrm>
              <a:off x="2483794" y="2635970"/>
              <a:ext cx="1718554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Gotham Light" pitchFamily="50" charset="0"/>
                </a:rPr>
                <a:t>Primaria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err="1">
                  <a:latin typeface="Gotham Light" pitchFamily="50" charset="0"/>
                </a:rPr>
                <a:t>Secundaria</a:t>
              </a:r>
              <a:r>
                <a:rPr lang="en-US" sz="750" dirty="0">
                  <a:latin typeface="Gotham Light" pitchFamily="50" charset="0"/>
                </a:rPr>
                <a:t> Baja</a:t>
              </a:r>
              <a:endParaRPr lang="es-ES_tradnl" sz="750" dirty="0">
                <a:latin typeface="Gotham Light" pitchFamily="50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22FE87-9E9A-48CE-8004-1BDB7831DBAB}"/>
                </a:ext>
              </a:extLst>
            </p:cNvPr>
            <p:cNvSpPr txBox="1"/>
            <p:nvPr/>
          </p:nvSpPr>
          <p:spPr>
            <a:xfrm>
              <a:off x="2483794" y="3602471"/>
              <a:ext cx="1524001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Gotham Light" pitchFamily="50" charset="0"/>
                </a:rPr>
                <a:t>Primaria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err="1">
                  <a:latin typeface="Gotham Light" pitchFamily="50" charset="0"/>
                </a:rPr>
                <a:t>Secundaria</a:t>
              </a:r>
              <a:r>
                <a:rPr lang="en-US" sz="750" dirty="0">
                  <a:latin typeface="Gotham Light" pitchFamily="50" charset="0"/>
                </a:rPr>
                <a:t> Baja</a:t>
              </a:r>
              <a:endParaRPr lang="es-ES_tradnl" sz="750" dirty="0">
                <a:latin typeface="Gotham Light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442399-CEDF-4B1E-A3A0-C93A702338A7}"/>
                </a:ext>
              </a:extLst>
            </p:cNvPr>
            <p:cNvSpPr txBox="1"/>
            <p:nvPr/>
          </p:nvSpPr>
          <p:spPr>
            <a:xfrm>
              <a:off x="2475003" y="4585151"/>
              <a:ext cx="1532793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Gotham Light" pitchFamily="50" charset="0"/>
                </a:rPr>
                <a:t>Primaria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err="1">
                  <a:latin typeface="Gotham Light" pitchFamily="50" charset="0"/>
                </a:rPr>
                <a:t>Secundaria</a:t>
              </a:r>
              <a:r>
                <a:rPr lang="en-US" sz="750" dirty="0">
                  <a:latin typeface="Gotham Light" pitchFamily="50" charset="0"/>
                </a:rPr>
                <a:t> Baja</a:t>
              </a:r>
              <a:endParaRPr lang="es-ES_tradnl" sz="750" dirty="0">
                <a:latin typeface="Gotham Light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89BA2D-38C1-450C-A36C-82F3DD4DA8CE}"/>
                </a:ext>
              </a:extLst>
            </p:cNvPr>
            <p:cNvSpPr txBox="1"/>
            <p:nvPr/>
          </p:nvSpPr>
          <p:spPr>
            <a:xfrm>
              <a:off x="2483794" y="5547882"/>
              <a:ext cx="1524001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50" dirty="0">
                  <a:latin typeface="Gotham Light" pitchFamily="50" charset="0"/>
                </a:rPr>
                <a:t>Primaria</a:t>
              </a:r>
            </a:p>
            <a:p>
              <a:pPr>
                <a:lnSpc>
                  <a:spcPct val="150000"/>
                </a:lnSpc>
              </a:pPr>
              <a:r>
                <a:rPr lang="en-US" sz="750" dirty="0" err="1">
                  <a:latin typeface="Gotham Light" pitchFamily="50" charset="0"/>
                </a:rPr>
                <a:t>Secundaria</a:t>
              </a:r>
              <a:r>
                <a:rPr lang="en-US" sz="750" dirty="0">
                  <a:latin typeface="Gotham Light" pitchFamily="50" charset="0"/>
                </a:rPr>
                <a:t> Baja</a:t>
              </a:r>
              <a:endParaRPr lang="es-ES_tradnl" sz="750" dirty="0">
                <a:latin typeface="Gotham Light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53361-B5DB-4CD2-8DF4-1AAC9C81BFD8}"/>
                </a:ext>
              </a:extLst>
            </p:cNvPr>
            <p:cNvSpPr txBox="1"/>
            <p:nvPr/>
          </p:nvSpPr>
          <p:spPr>
            <a:xfrm>
              <a:off x="2483794" y="1307669"/>
              <a:ext cx="2133600" cy="4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latin typeface="Gotham Bold" pitchFamily="50" charset="0"/>
                </a:rPr>
                <a:t>América Latina y el Caribe</a:t>
              </a:r>
              <a:endParaRPr lang="es-ES_tradnl" sz="750" b="1" dirty="0">
                <a:latin typeface="Gotham Bold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2CC64F-07E1-44D4-B10E-D644AF3338CB}"/>
                </a:ext>
              </a:extLst>
            </p:cNvPr>
            <p:cNvSpPr txBox="1"/>
            <p:nvPr/>
          </p:nvSpPr>
          <p:spPr>
            <a:xfrm>
              <a:off x="2483794" y="2314697"/>
              <a:ext cx="2133600" cy="30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err="1">
                  <a:latin typeface="Gotham Bold" pitchFamily="50" charset="0"/>
                </a:rPr>
                <a:t>Estados</a:t>
              </a:r>
              <a:r>
                <a:rPr lang="en-US" sz="750" b="1" dirty="0">
                  <a:latin typeface="Gotham Bold" pitchFamily="50" charset="0"/>
                </a:rPr>
                <a:t> </a:t>
              </a:r>
              <a:r>
                <a:rPr lang="en-US" sz="750" b="1" dirty="0" err="1">
                  <a:latin typeface="Gotham Bold" pitchFamily="50" charset="0"/>
                </a:rPr>
                <a:t>Árabes</a:t>
              </a:r>
              <a:endParaRPr lang="es-ES_tradnl" sz="750" b="1" dirty="0">
                <a:latin typeface="Gotham Bold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A26FE3-02E9-4168-8F70-990FF280EA85}"/>
                </a:ext>
              </a:extLst>
            </p:cNvPr>
            <p:cNvSpPr txBox="1"/>
            <p:nvPr/>
          </p:nvSpPr>
          <p:spPr>
            <a:xfrm>
              <a:off x="2483794" y="3294975"/>
              <a:ext cx="2133600" cy="30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latin typeface="Gotham Bold" pitchFamily="50" charset="0"/>
                </a:rPr>
                <a:t>Africa Sub-</a:t>
              </a:r>
              <a:r>
                <a:rPr lang="en-US" sz="750" b="1" dirty="0" err="1">
                  <a:latin typeface="Gotham Bold" pitchFamily="50" charset="0"/>
                </a:rPr>
                <a:t>Sahariana</a:t>
              </a:r>
              <a:endParaRPr lang="es-ES_tradnl" sz="750" b="1" dirty="0">
                <a:latin typeface="Gotham Bold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BF8D0A-2BAE-471A-985C-305A6850DE10}"/>
                </a:ext>
              </a:extLst>
            </p:cNvPr>
            <p:cNvSpPr txBox="1"/>
            <p:nvPr/>
          </p:nvSpPr>
          <p:spPr>
            <a:xfrm>
              <a:off x="2483794" y="4301637"/>
              <a:ext cx="2133600" cy="30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latin typeface="Gotham Bold" pitchFamily="50" charset="0"/>
                </a:rPr>
                <a:t>Mundo</a:t>
              </a:r>
              <a:endParaRPr lang="es-ES_tradnl" sz="750" b="1" dirty="0">
                <a:latin typeface="Gotham Bold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688743-CCE8-4FD7-B9F1-758DD745AF09}"/>
                </a:ext>
              </a:extLst>
            </p:cNvPr>
            <p:cNvSpPr txBox="1"/>
            <p:nvPr/>
          </p:nvSpPr>
          <p:spPr>
            <a:xfrm>
              <a:off x="2483794" y="5223802"/>
              <a:ext cx="2133600" cy="30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>
                  <a:latin typeface="Gotham Bold" pitchFamily="50" charset="0"/>
                </a:rPr>
                <a:t>Asia y el </a:t>
              </a:r>
              <a:r>
                <a:rPr lang="en-US" sz="750" b="1" dirty="0" err="1">
                  <a:latin typeface="Gotham Bold" pitchFamily="50" charset="0"/>
                </a:rPr>
                <a:t>Pacífico</a:t>
              </a:r>
              <a:endParaRPr lang="es-ES_tradnl" sz="750" b="1" dirty="0">
                <a:latin typeface="Gotham Bold" pitchFamily="50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EAEA61-E107-4994-8BC5-B2F5F82CB09C}"/>
                </a:ext>
              </a:extLst>
            </p:cNvPr>
            <p:cNvSpPr txBox="1"/>
            <p:nvPr/>
          </p:nvSpPr>
          <p:spPr>
            <a:xfrm>
              <a:off x="2483794" y="6319051"/>
              <a:ext cx="4188906" cy="6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Nota: </a:t>
              </a:r>
              <a:r>
                <a:rPr lang="en-US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Grupos</a:t>
              </a:r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 </a:t>
              </a:r>
              <a:r>
                <a:rPr lang="en-US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regionales</a:t>
              </a:r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 </a:t>
              </a:r>
              <a:r>
                <a:rPr lang="en-US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siguen</a:t>
              </a:r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 </a:t>
              </a:r>
              <a:r>
                <a:rPr lang="en-US" sz="7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definiciones</a:t>
              </a:r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 de UNESCO</a:t>
              </a:r>
            </a:p>
            <a:p>
              <a:r>
                <a:rPr 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Light" pitchFamily="50" charset="0"/>
                </a:rPr>
                <a:t>Fuente: UIS</a:t>
              </a:r>
              <a:endParaRPr lang="es-ES_tradnl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itchFamily="50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083C777-7BC2-4D99-9C6E-656B889B2507}"/>
              </a:ext>
            </a:extLst>
          </p:cNvPr>
          <p:cNvSpPr/>
          <p:nvPr/>
        </p:nvSpPr>
        <p:spPr>
          <a:xfrm>
            <a:off x="419960" y="1572082"/>
            <a:ext cx="83028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Porcentaje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de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países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con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datos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para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monitorear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los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Objetivos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de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Desarrollo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Sostenible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para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aprendizaje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por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nivel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</a:t>
            </a:r>
            <a:r>
              <a:rPr lang="en-US" sz="1350" dirty="0" err="1">
                <a:solidFill>
                  <a:schemeClr val="tx2"/>
                </a:solidFill>
                <a:latin typeface="Gotham Light" pitchFamily="50" charset="0"/>
              </a:rPr>
              <a:t>educativo</a:t>
            </a:r>
            <a:r>
              <a:rPr lang="en-US" sz="1350" dirty="0">
                <a:solidFill>
                  <a:schemeClr val="tx2"/>
                </a:solidFill>
                <a:latin typeface="Gotham Light" pitchFamily="50" charset="0"/>
              </a:rPr>
              <a:t> (2016)</a:t>
            </a:r>
            <a:endParaRPr lang="es-ES_tradnl" sz="1350" dirty="0">
              <a:solidFill>
                <a:schemeClr val="tx2"/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5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resentacion SFD-LAMINAS.jpg">
            <a:extLst>
              <a:ext uri="{FF2B5EF4-FFF2-40B4-BE49-F238E27FC236}">
                <a16:creationId xmlns:a16="http://schemas.microsoft.com/office/drawing/2014/main" id="{B15761E5-3451-4CF5-86A7-CB88234C4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.png">
            <a:extLst>
              <a:ext uri="{FF2B5EF4-FFF2-40B4-BE49-F238E27FC236}">
                <a16:creationId xmlns:a16="http://schemas.microsoft.com/office/drawing/2014/main" id="{7E1D6256-83D1-49E2-8C61-F7085B48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7E98E4E-120B-4BAC-80EE-DCE31C91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" y="1131716"/>
            <a:ext cx="9123881" cy="33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4EDB9DE-47E8-46F3-8C7D-82E47581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7" y="4951444"/>
            <a:ext cx="3314700" cy="50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01BF9-7B53-4AE0-AB6A-02105BC2FD8A}"/>
              </a:ext>
            </a:extLst>
          </p:cNvPr>
          <p:cNvSpPr txBox="1"/>
          <p:nvPr/>
        </p:nvSpPr>
        <p:spPr>
          <a:xfrm>
            <a:off x="3971934" y="5090617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otham Medium" panose="02000604030000020004" pitchFamily="50" charset="0"/>
              </a:rPr>
              <a:t>@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Gotham Medium" panose="02000604030000020004" pitchFamily="50" charset="0"/>
              </a:rPr>
              <a:t>BIDEducacion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otham Medium" panose="02000604030000020004" pitchFamily="50" charset="0"/>
              </a:rPr>
              <a:t>     @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Gotham Medium" panose="02000604030000020004" pitchFamily="50" charset="0"/>
              </a:rPr>
              <a:t>EmiVegasV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6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2028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4106811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2660475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Países de la región siguen en la cola del ranking internacional y lejos de los países OCDE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375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5F5351E-CDD1-4835-95AF-190ABE5D6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/>
          <a:stretch/>
        </p:blipFill>
        <p:spPr bwMode="auto">
          <a:xfrm>
            <a:off x="4903684" y="1145671"/>
            <a:ext cx="2877741" cy="482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CE9D4F8-AF2C-4667-8AAF-5CB0DE56A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9" y="2933161"/>
            <a:ext cx="3093244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0E1699D6-3CA8-4C5E-A27F-AA0D9EF7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8" y="4077947"/>
            <a:ext cx="3057525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442244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RANKING EN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2EE79A-6A27-4C21-846E-C2A988D40377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788613" y="1885149"/>
            <a:ext cx="1249133" cy="138019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EEF9C-8BEA-450E-973E-D307AE76D40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770753" y="4374413"/>
            <a:ext cx="10554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4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442244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RANKING EN LECTURA,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012BB6-D317-4CCB-9709-A52BFCB09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/>
          <a:stretch/>
        </p:blipFill>
        <p:spPr bwMode="auto">
          <a:xfrm>
            <a:off x="483639" y="1608157"/>
            <a:ext cx="2633173" cy="429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D7D89911-7153-4451-81C2-955EA8B0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46" y="2942349"/>
            <a:ext cx="3934748" cy="81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74F5D6-2758-4C81-881B-7484377F30ED}"/>
              </a:ext>
            </a:extLst>
          </p:cNvPr>
          <p:cNvCxnSpPr>
            <a:cxnSpLocks/>
          </p:cNvCxnSpPr>
          <p:nvPr/>
        </p:nvCxnSpPr>
        <p:spPr>
          <a:xfrm>
            <a:off x="3057258" y="2510862"/>
            <a:ext cx="1350769" cy="839015"/>
          </a:xfrm>
          <a:prstGeom prst="line">
            <a:avLst/>
          </a:prstGeom>
          <a:ln>
            <a:solidFill>
              <a:srgbClr val="00A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6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A53F918-7251-4AD3-AD58-803C754EC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5" b="1269"/>
          <a:stretch/>
        </p:blipFill>
        <p:spPr>
          <a:xfrm>
            <a:off x="525532" y="1513167"/>
            <a:ext cx="2839175" cy="4443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481341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RANKING EN MATEMÁTICA,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EE9C39AF-EB06-4AB1-95A6-EBD0E7E7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58" y="3027067"/>
            <a:ext cx="3950736" cy="82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D57561-CF29-4CF5-BDFA-9D5343B186B2}"/>
              </a:ext>
            </a:extLst>
          </p:cNvPr>
          <p:cNvCxnSpPr>
            <a:cxnSpLocks/>
          </p:cNvCxnSpPr>
          <p:nvPr/>
        </p:nvCxnSpPr>
        <p:spPr>
          <a:xfrm>
            <a:off x="3364706" y="2932857"/>
            <a:ext cx="1043321" cy="417020"/>
          </a:xfrm>
          <a:prstGeom prst="line">
            <a:avLst/>
          </a:prstGeom>
          <a:ln>
            <a:solidFill>
              <a:srgbClr val="7C298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0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 SFD-LAMINAS.jpg">
            <a:extLst>
              <a:ext uri="{FF2B5EF4-FFF2-40B4-BE49-F238E27FC236}">
                <a16:creationId xmlns:a16="http://schemas.microsoft.com/office/drawing/2014/main" id="{D9DC9265-A9FC-40D9-9A02-901FF364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9144000" cy="514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73088BAF-020B-4339-A7F4-FC29EA26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2810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789E84-8BAC-46A6-8E12-5BA283887C40}"/>
              </a:ext>
            </a:extLst>
          </p:cNvPr>
          <p:cNvSpPr/>
          <p:nvPr/>
        </p:nvSpPr>
        <p:spPr>
          <a:xfrm>
            <a:off x="403789" y="1145671"/>
            <a:ext cx="4813419" cy="358923"/>
          </a:xfrm>
          <a:prstGeom prst="roundRect">
            <a:avLst/>
          </a:prstGeom>
          <a:solidFill>
            <a:srgbClr val="132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Gotham Black" panose="02000604040000020004" pitchFamily="50" charset="0"/>
              </a:rPr>
              <a:t>DIFERENCIAS EN CIENCIA, PISA 2015</a:t>
            </a:r>
            <a:endParaRPr lang="en-US" dirty="0">
              <a:latin typeface="Gotham Black" panose="02000604040000020004" pitchFamily="50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4EA7898-86B0-4FD0-BE90-52F6E42CC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 b="438"/>
          <a:stretch/>
        </p:blipFill>
        <p:spPr bwMode="auto">
          <a:xfrm>
            <a:off x="5653697" y="1143918"/>
            <a:ext cx="2188277" cy="47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889384D-DA6A-4759-8FD9-2F501E36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922" y="2267370"/>
            <a:ext cx="3982100" cy="11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43B0D5D-DC9E-455F-BA77-D1859214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r="-1"/>
          <a:stretch/>
        </p:blipFill>
        <p:spPr bwMode="auto">
          <a:xfrm>
            <a:off x="912268" y="3384363"/>
            <a:ext cx="3982100" cy="111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89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.png">
            <a:extLst>
              <a:ext uri="{FF2B5EF4-FFF2-40B4-BE49-F238E27FC236}">
                <a16:creationId xmlns:a16="http://schemas.microsoft.com/office/drawing/2014/main" id="{BA98D6BD-B6E9-4454-8236-85150AE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5281"/>
            <a:ext cx="9144000" cy="54078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22" name="CustomShape 2">
            <a:extLst>
              <a:ext uri="{FF2B5EF4-FFF2-40B4-BE49-F238E27FC236}">
                <a16:creationId xmlns:a16="http://schemas.microsoft.com/office/drawing/2014/main" id="{FFA3F040-2440-43B3-8FF8-0971EE621595}"/>
              </a:ext>
            </a:extLst>
          </p:cNvPr>
          <p:cNvSpPr/>
          <p:nvPr/>
        </p:nvSpPr>
        <p:spPr>
          <a:xfrm>
            <a:off x="1946390" y="1254910"/>
            <a:ext cx="5489972" cy="53459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3750" tIns="33750" rIns="33750" bIns="33750"/>
          <a:lstStyle/>
          <a:p>
            <a:pPr algn="ctr" defTabSz="685800">
              <a:lnSpc>
                <a:spcPct val="90000"/>
              </a:lnSpc>
              <a:defRPr/>
            </a:pPr>
            <a:endParaRPr lang="es-ES" sz="2400" dirty="0">
              <a:solidFill>
                <a:prstClr val="black"/>
              </a:solidFill>
              <a:latin typeface="Gotham Bold" pitchFamily="50" charset="0"/>
            </a:endParaRPr>
          </a:p>
        </p:txBody>
      </p:sp>
      <p:pic>
        <p:nvPicPr>
          <p:cNvPr id="5124" name="image.png">
            <a:extLst>
              <a:ext uri="{FF2B5EF4-FFF2-40B4-BE49-F238E27FC236}">
                <a16:creationId xmlns:a16="http://schemas.microsoft.com/office/drawing/2014/main" id="{687A4FD7-1BF5-4839-9F53-157885C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1" y="3934902"/>
            <a:ext cx="5332809" cy="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3496" y="252481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b="1" kern="1200" dirty="0">
                <a:solidFill>
                  <a:prstClr val="white"/>
                </a:solidFill>
                <a:latin typeface="Gotham Bold" pitchFamily="50" charset="0"/>
              </a:rPr>
              <a:t>La mitad de los estudiantes de la región tienen bajo desempeño</a:t>
            </a:r>
            <a:endParaRPr lang="en-US" dirty="0"/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11" y="5294772"/>
            <a:ext cx="998618" cy="7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AFD8BD9E0FB143A131F4C3F297774B" ma:contentTypeVersion="13" ma:contentTypeDescription="Crear nuevo documento." ma:contentTypeScope="" ma:versionID="5e06fe9973c67b7daf6efe5fff3d623d">
  <xsd:schema xmlns:xsd="http://www.w3.org/2001/XMLSchema" xmlns:xs="http://www.w3.org/2001/XMLSchema" xmlns:p="http://schemas.microsoft.com/office/2006/metadata/properties" xmlns:ns2="7b3b5900-56a4-48b8-94f3-df78c056f195" xmlns:ns3="9ba98e8a-276c-4a77-895e-52155753f08d" targetNamespace="http://schemas.microsoft.com/office/2006/metadata/properties" ma:root="true" ma:fieldsID="327f01874a43139c62488a8576203ba0" ns2:_="" ns3:_="">
    <xsd:import namespace="7b3b5900-56a4-48b8-94f3-df78c056f195"/>
    <xsd:import namespace="9ba98e8a-276c-4a77-895e-52155753f0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b5900-56a4-48b8-94f3-df78c056f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98e8a-276c-4a77-895e-52155753f0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D2E26F-8EEA-4D3D-BEB9-C60AC00CF8C5}"/>
</file>

<file path=customXml/itemProps2.xml><?xml version="1.0" encoding="utf-8"?>
<ds:datastoreItem xmlns:ds="http://schemas.openxmlformats.org/officeDocument/2006/customXml" ds:itemID="{6BFF453B-C819-4672-9BFD-C4D456165B5F}"/>
</file>

<file path=customXml/itemProps3.xml><?xml version="1.0" encoding="utf-8"?>
<ds:datastoreItem xmlns:ds="http://schemas.openxmlformats.org/officeDocument/2006/customXml" ds:itemID="{239AC95B-9695-4740-AFB0-5041C7EB81A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514</Words>
  <Application>Microsoft Office PowerPoint</Application>
  <PresentationFormat>Presentación en pantalla (4:3)</PresentationFormat>
  <Paragraphs>64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Gotham Black</vt:lpstr>
      <vt:lpstr>Gotham Bold</vt:lpstr>
      <vt:lpstr>Gotham Light</vt:lpstr>
      <vt:lpstr>Gotham Medium</vt:lpstr>
      <vt:lpstr>Tema de Office</vt:lpstr>
      <vt:lpstr>Presentación de PowerPoint</vt:lpstr>
      <vt:lpstr>Presentación de PowerPoint</vt:lpstr>
      <vt:lpstr>Presentación de PowerPoint</vt:lpstr>
      <vt:lpstr>Países de la región siguen en la cola del ranking internacional y lejos de los países OCDE</vt:lpstr>
      <vt:lpstr>Presentación de PowerPoint</vt:lpstr>
      <vt:lpstr>Presentación de PowerPoint</vt:lpstr>
      <vt:lpstr>Presentación de PowerPoint</vt:lpstr>
      <vt:lpstr>Presentación de PowerPoint</vt:lpstr>
      <vt:lpstr>La mitad de los estudiantes de la región tienen bajo desempeño</vt:lpstr>
      <vt:lpstr>Presentación de PowerPoint</vt:lpstr>
      <vt:lpstr>Presentación de PowerPoint</vt:lpstr>
      <vt:lpstr>Presentación de PowerPoint</vt:lpstr>
      <vt:lpstr>Presentación de PowerPoint</vt:lpstr>
      <vt:lpstr>Sin embargo, hay mayor inclusión y compromiso de los países en mejorar aprendizajes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Todos los países deben acelerar su ritmo de crecimiento para alcanzar un buen desempeño</vt:lpstr>
      <vt:lpstr>Presentación de PowerPoint</vt:lpstr>
      <vt:lpstr>Presentación de PowerPoint</vt:lpstr>
      <vt:lpstr>Sólo una pequeña proporción de estudiantes de la región logran un desempeño destacado</vt:lpstr>
      <vt:lpstr>Presentación de PowerPoint</vt:lpstr>
      <vt:lpstr>Presentación de PowerPoint</vt:lpstr>
      <vt:lpstr>Las brechas de género son más pronunciadas en la región que en otras partes del mundo</vt:lpstr>
      <vt:lpstr>Presentación de PowerPoint</vt:lpstr>
      <vt:lpstr>Presentación de PowerPoint</vt:lpstr>
      <vt:lpstr>Presentación de PowerPoint</vt:lpstr>
      <vt:lpstr>La pobreza sigue siendo uno de los obstáculos más importantes para el aprendizaje</vt:lpstr>
      <vt:lpstr>Presentación de PowerPoint</vt:lpstr>
      <vt:lpstr>Presentación de PowerPoint</vt:lpstr>
      <vt:lpstr>La región tiene que invertir más en educación, y hacerlo de forma más equitativa y eficiente</vt:lpstr>
      <vt:lpstr>Presentación de PowerPoint</vt:lpstr>
      <vt:lpstr>Presentación de PowerPoint</vt:lpstr>
      <vt:lpstr>Presentación de PowerPoint</vt:lpstr>
      <vt:lpstr>Ha incrementado el número de países que llevan a cabo evaluaciones nacionales, pero aún no todos las realizan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Erika Londoño Ortega.</cp:lastModifiedBy>
  <cp:revision>7</cp:revision>
  <dcterms:created xsi:type="dcterms:W3CDTF">2015-08-13T20:07:08Z</dcterms:created>
  <dcterms:modified xsi:type="dcterms:W3CDTF">2017-10-30T22:12:12Z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0x010100C8AFD8BD9E0FB143A131F4C3F297774B</vt:lpwstr>
  </property>
</Properties>
</file>